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Layouts/slideLayout1.xml" ContentType="application/vnd.openxmlformats-officedocument.presentationml.slideLayout+xml"/>
  <Default Extension="docx" ContentType="application/vnd.openxmlformats-officedocument.wordprocessingml.document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vml" ContentType="application/vnd.openxmlformats-officedocument.vmlDrawing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Default Extension="bin" ContentType="application/vnd.openxmlformats-officedocument.oleObject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Default Extension="emf" ContentType="image/x-emf"/>
  <Default Extension="jpeg" ContentType="image/jpe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4" r:id="rId11"/>
    <p:sldId id="291" r:id="rId12"/>
    <p:sldId id="267" r:id="rId13"/>
    <p:sldId id="293" r:id="rId14"/>
    <p:sldId id="270" r:id="rId15"/>
    <p:sldId id="268" r:id="rId16"/>
    <p:sldId id="269" r:id="rId17"/>
    <p:sldId id="271" r:id="rId18"/>
    <p:sldId id="303" r:id="rId19"/>
    <p:sldId id="272" r:id="rId20"/>
    <p:sldId id="273" r:id="rId21"/>
    <p:sldId id="274" r:id="rId22"/>
    <p:sldId id="289" r:id="rId23"/>
    <p:sldId id="299" r:id="rId24"/>
    <p:sldId id="275" r:id="rId25"/>
    <p:sldId id="276" r:id="rId26"/>
    <p:sldId id="295" r:id="rId27"/>
    <p:sldId id="296" r:id="rId28"/>
    <p:sldId id="301" r:id="rId29"/>
    <p:sldId id="278" r:id="rId30"/>
    <p:sldId id="279" r:id="rId31"/>
    <p:sldId id="280" r:id="rId32"/>
    <p:sldId id="281" r:id="rId33"/>
    <p:sldId id="282" r:id="rId34"/>
    <p:sldId id="284" r:id="rId35"/>
    <p:sldId id="286" r:id="rId36"/>
    <p:sldId id="287" r:id="rId37"/>
    <p:sldId id="288" r:id="rId38"/>
    <p:sldId id="297" r:id="rId39"/>
    <p:sldId id="302" r:id="rId40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D2747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91" autoAdjust="0"/>
    <p:restoredTop sz="94660" autoAdjust="0"/>
  </p:normalViewPr>
  <p:slideViewPr>
    <p:cSldViewPr>
      <p:cViewPr varScale="1">
        <p:scale>
          <a:sx n="104" d="100"/>
          <a:sy n="104" d="100"/>
        </p:scale>
        <p:origin x="-174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8292"/>
    </p:cViewPr>
  </p:outlin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image" Target="../media/image2.e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image" Target="../media/image4.e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image" Target="../media/image12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png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BDAF349-5390-43D0-BEED-276FF8A4C5A2}" type="datetimeFigureOut">
              <a:rPr lang="en-US"/>
              <a:pPr>
                <a:defRPr/>
              </a:pPr>
              <a:t>6/11/2012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AE027C8-3D5C-49AA-A775-604B8A0531B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6626E50-6EFF-4036-AD4C-F17B22D47D5F}" type="datetimeFigureOut">
              <a:rPr lang="en-US"/>
              <a:pPr>
                <a:defRPr/>
              </a:pPr>
              <a:t>6/11/2012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8E9FD2E-18A4-4980-A3DD-A39CDE33564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4458C37-18C8-4FBE-8DD4-FB0730B34A74}" type="datetimeFigureOut">
              <a:rPr lang="en-US"/>
              <a:pPr>
                <a:defRPr/>
              </a:pPr>
              <a:t>6/11/2012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0B8C5CA-4C2C-4F0A-B505-5DD2315B3A4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4786447-A74D-4FAF-910C-3D2FCFC12F55}" type="datetimeFigureOut">
              <a:rPr lang="en-US"/>
              <a:pPr>
                <a:defRPr/>
              </a:pPr>
              <a:t>6/11/2012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5F11704-E198-44F2-AD25-EEFF2C075F8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901DF4A-7779-4D92-9C0E-2109CA194B1D}" type="datetimeFigureOut">
              <a:rPr lang="en-US"/>
              <a:pPr>
                <a:defRPr/>
              </a:pPr>
              <a:t>6/11/2012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0739156-6202-480B-AF73-05A3C6A4F5B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5F52A71-AD2E-4629-87CB-755833DE1EEC}" type="datetimeFigureOut">
              <a:rPr lang="en-US"/>
              <a:pPr>
                <a:defRPr/>
              </a:pPr>
              <a:t>6/11/2012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14C1F0-70F0-493D-BF7F-C35375EC38E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9CD8D0-79D6-4021-8D02-13A8549AC4EF}" type="datetimeFigureOut">
              <a:rPr lang="en-US"/>
              <a:pPr>
                <a:defRPr/>
              </a:pPr>
              <a:t>6/11/2012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7690C5B-6D76-471C-854C-2F62845FDF1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C32BD86-7813-467C-8E25-3A9B05DBC516}" type="datetimeFigureOut">
              <a:rPr lang="en-US"/>
              <a:pPr>
                <a:defRPr/>
              </a:pPr>
              <a:t>6/11/2012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EC4448E-A58E-42D7-A02D-BF0F21ED423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D181F15-C64D-4424-B712-E29E1B946A36}" type="datetimeFigureOut">
              <a:rPr lang="en-US"/>
              <a:pPr>
                <a:defRPr/>
              </a:pPr>
              <a:t>6/11/2012</a:t>
            </a:fld>
            <a:endParaRPr lang="en-US" dirty="0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C915265-CCCD-41A9-9454-F6BC8D1D81B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9BC53D2-2159-4509-9B7E-29D5DD060459}" type="datetimeFigureOut">
              <a:rPr lang="en-US"/>
              <a:pPr>
                <a:defRPr/>
              </a:pPr>
              <a:t>6/11/2012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89F1320-98D1-4793-A1A4-6DC242D6738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5516FBB-1703-4826-A978-E13D3E3E6B8B}" type="datetimeFigureOut">
              <a:rPr lang="en-US"/>
              <a:pPr>
                <a:defRPr/>
              </a:pPr>
              <a:t>6/11/2012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A810F03-08BC-4ED5-8DA6-6ACBB021985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vmlDrawing" Target="../drawings/vmlDrawing1.v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oleObject" Target="../embeddings/oleObject1.bin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751" name="Object 7"/>
          <p:cNvGraphicFramePr>
            <a:graphicFrameLocks noChangeAspect="1"/>
          </p:cNvGraphicFramePr>
          <p:nvPr/>
        </p:nvGraphicFramePr>
        <p:xfrm>
          <a:off x="-76200" y="0"/>
          <a:ext cx="9220200" cy="6858000"/>
        </p:xfrm>
        <a:graphic>
          <a:graphicData uri="http://schemas.openxmlformats.org/presentationml/2006/ole">
            <p:oleObj spid="_x0000_s31751" r:id="rId14" imgW="368516129" imgH="276387097" progId="">
              <p:embed/>
            </p:oleObj>
          </a:graphicData>
        </a:graphic>
      </p:graphicFrame>
      <p:sp>
        <p:nvSpPr>
          <p:cNvPr id="3174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3174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40BB6D6D-9305-4178-A831-9BBAF8819760}" type="datetimeFigureOut">
              <a:rPr lang="en-US"/>
              <a:pPr>
                <a:defRPr/>
              </a:pPr>
              <a:t>6/11/2012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 dirty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FB92B383-3209-4606-96EF-3705C100D10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58" r:id="rId2"/>
    <p:sldLayoutId id="2147483657" r:id="rId3"/>
    <p:sldLayoutId id="2147483656" r:id="rId4"/>
    <p:sldLayoutId id="2147483655" r:id="rId5"/>
    <p:sldLayoutId id="2147483654" r:id="rId6"/>
    <p:sldLayoutId id="2147483653" r:id="rId7"/>
    <p:sldLayoutId id="2147483652" r:id="rId8"/>
    <p:sldLayoutId id="2147483651" r:id="rId9"/>
    <p:sldLayoutId id="2147483650" r:id="rId10"/>
    <p:sldLayoutId id="2147483649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Office_Word_Document3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package" Target="../embeddings/Microsoft_Office_Word_Document5.docx"/><Relationship Id="rId4" Type="http://schemas.openxmlformats.org/officeDocument/2006/relationships/package" Target="../embeddings/Microsoft_Office_Word_Document4.docx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Office_Word_Document6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5" Type="http://schemas.openxmlformats.org/officeDocument/2006/relationships/package" Target="../embeddings/Microsoft_Office_Word_Document8.docx"/><Relationship Id="rId4" Type="http://schemas.openxmlformats.org/officeDocument/2006/relationships/package" Target="../embeddings/Microsoft_Office_Word_Document7.docx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Office_Word_Document9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Office_Word_Document10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slideLayout" Target="../slideLayouts/slideLayout2.xml"/><Relationship Id="rId1" Type="http://schemas.openxmlformats.org/officeDocument/2006/relationships/video" Target="file:///C:\Users\Dimitris\Desktop\cs_grad\DIPLOMA\presentations\final_pres\cornel_final_32_32.avi" TargetMode="Externa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Office_Word_Document1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package" Target="../embeddings/Microsoft_Office_Word_Document2.docx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l-GR" sz="4000" dirty="0" smtClean="0"/>
              <a:t>Substitution of Global Illumination by Virtual Point Lights for Interactive Cinematic Lighting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191000"/>
            <a:ext cx="6400800" cy="1752600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en-US" sz="2200" smtClean="0">
                <a:solidFill>
                  <a:srgbClr val="0D2747"/>
                </a:solidFill>
              </a:rPr>
              <a:t>Author:</a:t>
            </a:r>
          </a:p>
          <a:p>
            <a:pPr>
              <a:lnSpc>
                <a:spcPct val="80000"/>
              </a:lnSpc>
            </a:pPr>
            <a:r>
              <a:rPr lang="en-US" sz="2200" smtClean="0">
                <a:solidFill>
                  <a:srgbClr val="0D2747"/>
                </a:solidFill>
              </a:rPr>
              <a:t>Dimitrios Kyteas</a:t>
            </a:r>
          </a:p>
          <a:p>
            <a:pPr>
              <a:lnSpc>
                <a:spcPct val="80000"/>
              </a:lnSpc>
            </a:pPr>
            <a:endParaRPr lang="en-US" sz="2200" smtClean="0">
              <a:solidFill>
                <a:srgbClr val="0D2747"/>
              </a:solidFill>
            </a:endParaRPr>
          </a:p>
          <a:p>
            <a:pPr>
              <a:lnSpc>
                <a:spcPct val="80000"/>
              </a:lnSpc>
            </a:pPr>
            <a:r>
              <a:rPr lang="en-US" sz="2200" smtClean="0">
                <a:solidFill>
                  <a:srgbClr val="0D2747"/>
                </a:solidFill>
              </a:rPr>
              <a:t>Advisor:</a:t>
            </a:r>
          </a:p>
          <a:p>
            <a:pPr>
              <a:lnSpc>
                <a:spcPct val="80000"/>
              </a:lnSpc>
            </a:pPr>
            <a:r>
              <a:rPr lang="en-US" sz="2200" smtClean="0">
                <a:solidFill>
                  <a:srgbClr val="0D2747"/>
                </a:solidFill>
              </a:rPr>
              <a:t>Georgios Papaioannou</a:t>
            </a:r>
            <a:endParaRPr lang="el-GR" sz="2200" smtClean="0">
              <a:solidFill>
                <a:srgbClr val="0D2747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 smtClean="0"/>
              <a:t>Instant </a:t>
            </a:r>
            <a:r>
              <a:rPr lang="en-US" dirty="0" err="1" smtClean="0"/>
              <a:t>Radiosity</a:t>
            </a:r>
            <a:r>
              <a:rPr lang="en-US" dirty="0" smtClean="0"/>
              <a:t> and the Rendering Equation</a:t>
            </a:r>
            <a:endParaRPr lang="el-GR" dirty="0"/>
          </a:p>
        </p:txBody>
      </p:sp>
      <p:graphicFrame>
        <p:nvGraphicFramePr>
          <p:cNvPr id="17410" name="Object 2"/>
          <p:cNvGraphicFramePr>
            <a:graphicFrameLocks noChangeAspect="1"/>
          </p:cNvGraphicFramePr>
          <p:nvPr>
            <p:ph idx="1"/>
          </p:nvPr>
        </p:nvGraphicFramePr>
        <p:xfrm>
          <a:off x="0" y="1589088"/>
          <a:ext cx="8891588" cy="2239962"/>
        </p:xfrm>
        <a:graphic>
          <a:graphicData uri="http://schemas.openxmlformats.org/presentationml/2006/ole">
            <p:oleObj spid="_x0000_s17410" name="Document" r:id="rId3" imgW="8071455" imgH="2033291" progId="Word.Document.12">
              <p:embed/>
            </p:oleObj>
          </a:graphicData>
        </a:graphic>
      </p:graphicFrame>
      <p:sp>
        <p:nvSpPr>
          <p:cNvPr id="17414" name="TextBox 4"/>
          <p:cNvSpPr txBox="1">
            <a:spLocks noChangeArrowheads="1"/>
          </p:cNvSpPr>
          <p:nvPr/>
        </p:nvSpPr>
        <p:spPr bwMode="auto">
          <a:xfrm>
            <a:off x="0" y="3200400"/>
            <a:ext cx="6629400" cy="915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i="1" dirty="0">
                <a:latin typeface="Calibri" pitchFamily="34" charset="0"/>
              </a:rPr>
              <a:t>Integration domain </a:t>
            </a:r>
            <a:r>
              <a:rPr lang="en-US" b="1" i="1" dirty="0">
                <a:latin typeface="Calibri" pitchFamily="34" charset="0"/>
              </a:rPr>
              <a:t>M</a:t>
            </a:r>
            <a:r>
              <a:rPr lang="en-US" i="1" dirty="0">
                <a:latin typeface="Calibri" pitchFamily="34" charset="0"/>
              </a:rPr>
              <a:t> includes all the VPLs.</a:t>
            </a:r>
          </a:p>
          <a:p>
            <a:endParaRPr lang="en-US" i="1" dirty="0">
              <a:latin typeface="Calibri" pitchFamily="34" charset="0"/>
            </a:endParaRPr>
          </a:p>
          <a:p>
            <a:r>
              <a:rPr lang="en-US" i="1" dirty="0">
                <a:latin typeface="Calibri" pitchFamily="34" charset="0"/>
              </a:rPr>
              <a:t>Since all surfaces are considered </a:t>
            </a:r>
            <a:r>
              <a:rPr lang="en-US" i="1" dirty="0" err="1">
                <a:latin typeface="Calibri" pitchFamily="34" charset="0"/>
              </a:rPr>
              <a:t>Lambertian</a:t>
            </a:r>
            <a:r>
              <a:rPr lang="en-US" i="1" dirty="0">
                <a:latin typeface="Calibri" pitchFamily="34" charset="0"/>
              </a:rPr>
              <a:t>: </a:t>
            </a:r>
            <a:endParaRPr lang="el-GR" i="1" dirty="0">
              <a:latin typeface="Calibri" pitchFamily="34" charset="0"/>
            </a:endParaRPr>
          </a:p>
        </p:txBody>
      </p:sp>
      <p:graphicFrame>
        <p:nvGraphicFramePr>
          <p:cNvPr id="17411" name="Object 3"/>
          <p:cNvGraphicFramePr>
            <a:graphicFrameLocks noChangeAspect="1"/>
          </p:cNvGraphicFramePr>
          <p:nvPr/>
        </p:nvGraphicFramePr>
        <p:xfrm>
          <a:off x="4419600" y="3581400"/>
          <a:ext cx="3113087" cy="865188"/>
        </p:xfrm>
        <a:graphic>
          <a:graphicData uri="http://schemas.openxmlformats.org/presentationml/2006/ole">
            <p:oleObj spid="_x0000_s17411" name="Document" r:id="rId4" imgW="1945709" imgH="539482" progId="Word.Document.12">
              <p:embed/>
            </p:oleObj>
          </a:graphicData>
        </a:graphic>
      </p:graphicFrame>
      <p:graphicFrame>
        <p:nvGraphicFramePr>
          <p:cNvPr id="17412" name="Object 4"/>
          <p:cNvGraphicFramePr>
            <a:graphicFrameLocks noChangeAspect="1"/>
          </p:cNvGraphicFramePr>
          <p:nvPr/>
        </p:nvGraphicFramePr>
        <p:xfrm>
          <a:off x="0" y="5021151"/>
          <a:ext cx="8837613" cy="1836849"/>
        </p:xfrm>
        <a:graphic>
          <a:graphicData uri="http://schemas.openxmlformats.org/presentationml/2006/ole">
            <p:oleObj spid="_x0000_s17412" name="Document" r:id="rId5" imgW="7206464" imgH="1524153" progId="Word.Document.12">
              <p:embed/>
            </p:oleObj>
          </a:graphicData>
        </a:graphic>
      </p:graphicFrame>
      <p:sp>
        <p:nvSpPr>
          <p:cNvPr id="17415" name="TextBox 7"/>
          <p:cNvSpPr txBox="1">
            <a:spLocks noChangeArrowheads="1"/>
          </p:cNvSpPr>
          <p:nvPr/>
        </p:nvSpPr>
        <p:spPr bwMode="auto">
          <a:xfrm>
            <a:off x="0" y="4267200"/>
            <a:ext cx="7086600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dirty="0">
                <a:latin typeface="Calibri" pitchFamily="34" charset="0"/>
              </a:rPr>
              <a:t>The reflected radiance from a point x can be approximated by the following formula:</a:t>
            </a:r>
            <a:endParaRPr lang="el-GR" dirty="0"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 smtClean="0"/>
              <a:t>Instant </a:t>
            </a:r>
            <a:r>
              <a:rPr lang="en-US" dirty="0" err="1" smtClean="0"/>
              <a:t>Radiosity</a:t>
            </a:r>
            <a:r>
              <a:rPr lang="en-US" dirty="0" smtClean="0"/>
              <a:t> and Interactive </a:t>
            </a:r>
            <a:r>
              <a:rPr lang="en-US" dirty="0" err="1" smtClean="0"/>
              <a:t>Framerates</a:t>
            </a:r>
            <a:endParaRPr lang="el-G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 dirty="0" smtClean="0"/>
              <a:t>Rendering a shadowed image for each VPL is an expensive procedure</a:t>
            </a:r>
          </a:p>
          <a:p>
            <a:pPr>
              <a:lnSpc>
                <a:spcPct val="90000"/>
              </a:lnSpc>
            </a:pPr>
            <a:r>
              <a:rPr lang="en-US" dirty="0" smtClean="0"/>
              <a:t>Usually at least 1000 VPLs are required for satisfactory results. This number is too much for an average PC.</a:t>
            </a:r>
          </a:p>
          <a:p>
            <a:pPr>
              <a:lnSpc>
                <a:spcPct val="90000"/>
              </a:lnSpc>
            </a:pPr>
            <a:r>
              <a:rPr lang="en-US" dirty="0" err="1" smtClean="0"/>
              <a:t>Dachsbacher</a:t>
            </a:r>
            <a:r>
              <a:rPr lang="en-US" dirty="0" smtClean="0"/>
              <a:t> And </a:t>
            </a:r>
            <a:r>
              <a:rPr lang="en-US" dirty="0" err="1" smtClean="0"/>
              <a:t>Stamminger</a:t>
            </a:r>
            <a:r>
              <a:rPr lang="en-US" dirty="0" smtClean="0"/>
              <a:t> presented an interesting approach to Instant </a:t>
            </a:r>
            <a:r>
              <a:rPr lang="en-US" dirty="0" err="1" smtClean="0"/>
              <a:t>Radiosity</a:t>
            </a:r>
            <a:r>
              <a:rPr lang="en-US" dirty="0" smtClean="0"/>
              <a:t> in </a:t>
            </a:r>
            <a:r>
              <a:rPr lang="en-US" b="1" dirty="0" smtClean="0"/>
              <a:t>Reflective Shadow Maps [2]</a:t>
            </a:r>
          </a:p>
          <a:p>
            <a:pPr>
              <a:lnSpc>
                <a:spcPct val="90000"/>
              </a:lnSpc>
            </a:pPr>
            <a:r>
              <a:rPr lang="en-US" dirty="0" smtClean="0"/>
              <a:t>Based on the idea that one-bounce indirect illumination is usually enough.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Reflective Shadow Maps I</a:t>
            </a:r>
            <a:endParaRPr lang="el-GR" dirty="0" smtClean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en-US" sz="2800" dirty="0" smtClean="0"/>
              <a:t>Overview:</a:t>
            </a:r>
          </a:p>
          <a:p>
            <a:pPr marL="971550" lvl="1" indent="-514350">
              <a:lnSpc>
                <a:spcPct val="80000"/>
              </a:lnSpc>
              <a:buFont typeface="Calibri" pitchFamily="34" charset="0"/>
              <a:buAutoNum type="arabicPeriod"/>
            </a:pPr>
            <a:r>
              <a:rPr lang="en-US" sz="2600" dirty="0" smtClean="0"/>
              <a:t>The scene is first rendered from the point of view of  the light source and  data is stored in a RSM</a:t>
            </a:r>
          </a:p>
          <a:p>
            <a:pPr marL="1371600" lvl="2" indent="-514350">
              <a:lnSpc>
                <a:spcPct val="80000"/>
              </a:lnSpc>
              <a:buFont typeface="Wingdings" pitchFamily="2" charset="2"/>
              <a:buChar char="§"/>
            </a:pPr>
            <a:r>
              <a:rPr lang="en-US" sz="2200" dirty="0" smtClean="0"/>
              <a:t>A RSM is an extended shadow map with multiple render targets</a:t>
            </a:r>
          </a:p>
          <a:p>
            <a:pPr marL="1371600" lvl="2" indent="-514350">
              <a:lnSpc>
                <a:spcPct val="80000"/>
              </a:lnSpc>
              <a:buFont typeface="Wingdings" pitchFamily="2" charset="2"/>
              <a:buChar char="§"/>
            </a:pPr>
            <a:r>
              <a:rPr lang="en-US" sz="2200" dirty="0" smtClean="0"/>
              <a:t>Except depth values, also contains world coordinates, normal vectors and reflected flux</a:t>
            </a:r>
          </a:p>
          <a:p>
            <a:pPr marL="971550" lvl="1" indent="-514350">
              <a:lnSpc>
                <a:spcPct val="80000"/>
              </a:lnSpc>
              <a:buFont typeface="Calibri" pitchFamily="34" charset="0"/>
              <a:buAutoNum type="arabicPeriod"/>
            </a:pPr>
            <a:endParaRPr lang="el-GR" sz="2000" dirty="0" smtClean="0"/>
          </a:p>
        </p:txBody>
      </p:sp>
      <p:pic>
        <p:nvPicPr>
          <p:cNvPr id="5529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62200" y="4038600"/>
            <a:ext cx="1905000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530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67200" y="4038600"/>
            <a:ext cx="1905000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5301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7200" y="4038600"/>
            <a:ext cx="1905000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5302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172200" y="4038600"/>
            <a:ext cx="1905000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457200" y="6096000"/>
            <a:ext cx="777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Left to right: Depth, coordinates, normal and flux components of a RSM.</a:t>
            </a:r>
            <a:endParaRPr lang="el-G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Reflective Shadow Maps II</a:t>
            </a:r>
            <a:endParaRPr lang="el-G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971550" lvl="1" indent="-514350">
              <a:lnSpc>
                <a:spcPct val="80000"/>
              </a:lnSpc>
              <a:buFont typeface="Calibri" pitchFamily="34" charset="0"/>
              <a:buAutoNum type="arabicPeriod"/>
            </a:pPr>
            <a:r>
              <a:rPr lang="en-US" sz="2600" dirty="0" smtClean="0"/>
              <a:t>Each RSM pixel, is treated as a VPL</a:t>
            </a:r>
          </a:p>
          <a:p>
            <a:pPr marL="971550" lvl="1" indent="-514350">
              <a:lnSpc>
                <a:spcPct val="80000"/>
              </a:lnSpc>
              <a:buFont typeface="Calibri" pitchFamily="34" charset="0"/>
              <a:buAutoNum type="arabicPeriod"/>
            </a:pPr>
            <a:r>
              <a:rPr lang="en-US" sz="2600" dirty="0" smtClean="0"/>
              <a:t>To reduce VPL number (shadow maps are usually at least 512x512), the RSM is randomly sampled for each camera pixel</a:t>
            </a:r>
          </a:p>
          <a:p>
            <a:pPr marL="1371600" lvl="2" indent="-514350">
              <a:lnSpc>
                <a:spcPct val="80000"/>
              </a:lnSpc>
              <a:buFont typeface="Wingdings" pitchFamily="2" charset="2"/>
              <a:buChar char="§"/>
            </a:pPr>
            <a:r>
              <a:rPr lang="en-US" dirty="0" smtClean="0"/>
              <a:t>RSM offers spatial coherence</a:t>
            </a:r>
          </a:p>
          <a:p>
            <a:pPr marL="971550" lvl="1" indent="-514350">
              <a:lnSpc>
                <a:spcPct val="80000"/>
              </a:lnSpc>
              <a:buFont typeface="Calibri" pitchFamily="34" charset="0"/>
              <a:buAutoNum type="arabicPeriod"/>
            </a:pPr>
            <a:r>
              <a:rPr lang="en-US" sz="2600" dirty="0" smtClean="0"/>
              <a:t>Calculation cost is still too high so an interpolation scheme is used (GI is first computed for a lower resolution image)</a:t>
            </a:r>
          </a:p>
          <a:p>
            <a:pPr marL="971550" lvl="1" indent="-514350">
              <a:lnSpc>
                <a:spcPct val="80000"/>
              </a:lnSpc>
              <a:buFont typeface="Calibri" pitchFamily="34" charset="0"/>
              <a:buAutoNum type="arabicPeriod"/>
            </a:pPr>
            <a:r>
              <a:rPr lang="en-US" sz="2600" dirty="0" smtClean="0"/>
              <a:t>Occlusion is </a:t>
            </a:r>
            <a:r>
              <a:rPr lang="en-US" sz="2600" b="1" dirty="0" smtClean="0"/>
              <a:t>not </a:t>
            </a:r>
            <a:r>
              <a:rPr lang="en-US" sz="2600" dirty="0" smtClean="0"/>
              <a:t>taken into account</a:t>
            </a:r>
          </a:p>
          <a:p>
            <a:endParaRPr lang="el-GR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Reflective Shadow Maps III</a:t>
            </a:r>
            <a:endParaRPr lang="el-GR" dirty="0" smtClean="0"/>
          </a:p>
        </p:txBody>
      </p:sp>
      <p:pic>
        <p:nvPicPr>
          <p:cNvPr id="276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990600" y="1752600"/>
            <a:ext cx="7002463" cy="3005138"/>
          </a:xfrm>
        </p:spPr>
      </p:pic>
      <p:sp>
        <p:nvSpPr>
          <p:cNvPr id="27651" name="TextBox 4"/>
          <p:cNvSpPr txBox="1">
            <a:spLocks noChangeArrowheads="1"/>
          </p:cNvSpPr>
          <p:nvPr/>
        </p:nvSpPr>
        <p:spPr bwMode="auto">
          <a:xfrm>
            <a:off x="990600" y="4876800"/>
            <a:ext cx="72390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>
                <a:latin typeface="Calibri" pitchFamily="34" charset="0"/>
              </a:rPr>
              <a:t>Two indirect pixel lights corresponding to two RSM pixels</a:t>
            </a:r>
            <a:endParaRPr lang="el-GR"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Our Approach</a:t>
            </a:r>
            <a:endParaRPr lang="el-GR" smtClean="0"/>
          </a:p>
        </p:txBody>
      </p:sp>
      <p:sp>
        <p:nvSpPr>
          <p:cNvPr id="28674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Our goal is to improve upon the RSM</a:t>
            </a:r>
          </a:p>
          <a:p>
            <a:pPr lvl="1"/>
            <a:r>
              <a:rPr lang="en-US" dirty="0" smtClean="0"/>
              <a:t>A typical modern graphics card can achieve interactive </a:t>
            </a:r>
            <a:r>
              <a:rPr lang="en-US" dirty="0" err="1" smtClean="0"/>
              <a:t>framerates</a:t>
            </a:r>
            <a:r>
              <a:rPr lang="en-US" dirty="0" smtClean="0"/>
              <a:t> with up to 500 VPLs</a:t>
            </a:r>
          </a:p>
          <a:p>
            <a:pPr lvl="1"/>
            <a:r>
              <a:rPr lang="en-US" dirty="0" smtClean="0"/>
              <a:t>We provide an alternative way of reducing the number of RSM VPLs without loss of radiance</a:t>
            </a:r>
          </a:p>
          <a:p>
            <a:pPr lvl="1"/>
            <a:r>
              <a:rPr lang="en-US" dirty="0" smtClean="0"/>
              <a:t>Allow at least a second bounce of indirect illumination</a:t>
            </a:r>
            <a:endParaRPr lang="el-GR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First-Bounce Indirect Illumination I</a:t>
            </a:r>
            <a:endParaRPr lang="el-GR" smtClean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rtlCol="0">
            <a:normAutofit fontScale="92500" lnSpcReduction="10000"/>
          </a:bodyPr>
          <a:lstStyle/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 smtClean="0"/>
              <a:t>The scene is rendered from the point of view of the light source</a:t>
            </a:r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 smtClean="0"/>
              <a:t>Data is stored in the RSM, as described</a:t>
            </a:r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 smtClean="0"/>
              <a:t>However, instead of flux we store radiance</a:t>
            </a:r>
          </a:p>
          <a:p>
            <a:pPr lvl="1" fontAlgn="auto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en-US" dirty="0" smtClean="0"/>
              <a:t>Storing radiance allows tracing paths starting at first-bounce VPLs</a:t>
            </a:r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 smtClean="0"/>
              <a:t>Although RSM has a depth component, we use a higher resolution shadow map</a:t>
            </a:r>
          </a:p>
          <a:p>
            <a:pPr lvl="1" fontAlgn="auto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en-US" dirty="0" smtClean="0"/>
              <a:t>This way we can use RSMs as small as 32x32 without compromising shadow quality</a:t>
            </a:r>
            <a:endParaRPr lang="el-G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First-Bounce Indirect Illumination II</a:t>
            </a:r>
            <a:endParaRPr lang="el-GR" dirty="0" smtClean="0"/>
          </a:p>
        </p:txBody>
      </p:sp>
      <p:graphicFrame>
        <p:nvGraphicFramePr>
          <p:cNvPr id="24578" name="Object 2"/>
          <p:cNvGraphicFramePr>
            <a:graphicFrameLocks noChangeAspect="1"/>
          </p:cNvGraphicFramePr>
          <p:nvPr>
            <p:ph idx="1"/>
          </p:nvPr>
        </p:nvGraphicFramePr>
        <p:xfrm>
          <a:off x="3122613" y="1604963"/>
          <a:ext cx="2693987" cy="914400"/>
        </p:xfrm>
        <a:graphic>
          <a:graphicData uri="http://schemas.openxmlformats.org/presentationml/2006/ole">
            <p:oleObj spid="_x0000_s24578" name="Document" r:id="rId3" imgW="1580169" imgH="538042" progId="Word.Document.12">
              <p:embed/>
            </p:oleObj>
          </a:graphicData>
        </a:graphic>
      </p:graphicFrame>
      <p:graphicFrame>
        <p:nvGraphicFramePr>
          <p:cNvPr id="24579" name="Object 3"/>
          <p:cNvGraphicFramePr>
            <a:graphicFrameLocks noChangeAspect="1"/>
          </p:cNvGraphicFramePr>
          <p:nvPr/>
        </p:nvGraphicFramePr>
        <p:xfrm>
          <a:off x="152400" y="2819400"/>
          <a:ext cx="2862263" cy="758825"/>
        </p:xfrm>
        <a:graphic>
          <a:graphicData uri="http://schemas.openxmlformats.org/presentationml/2006/ole">
            <p:oleObj spid="_x0000_s24579" name="Document" r:id="rId4" imgW="1656443" imgH="439431" progId="Word.Document.12">
              <p:embed/>
            </p:oleObj>
          </a:graphicData>
        </a:graphic>
      </p:graphicFrame>
      <p:graphicFrame>
        <p:nvGraphicFramePr>
          <p:cNvPr id="24580" name="Object 4"/>
          <p:cNvGraphicFramePr>
            <a:graphicFrameLocks noChangeAspect="1"/>
          </p:cNvGraphicFramePr>
          <p:nvPr/>
        </p:nvGraphicFramePr>
        <p:xfrm>
          <a:off x="304800" y="4343400"/>
          <a:ext cx="4697413" cy="973138"/>
        </p:xfrm>
        <a:graphic>
          <a:graphicData uri="http://schemas.openxmlformats.org/presentationml/2006/ole">
            <p:oleObj spid="_x0000_s24580" name="Document" r:id="rId5" imgW="3031536" imgH="625137" progId="Word.Document.12">
              <p:embed/>
            </p:oleObj>
          </a:graphicData>
        </a:graphic>
      </p:graphicFrame>
      <p:sp>
        <p:nvSpPr>
          <p:cNvPr id="24582" name="TextBox 6"/>
          <p:cNvSpPr txBox="1">
            <a:spLocks noChangeArrowheads="1"/>
          </p:cNvSpPr>
          <p:nvPr/>
        </p:nvSpPr>
        <p:spPr bwMode="auto">
          <a:xfrm>
            <a:off x="838200" y="1676400"/>
            <a:ext cx="4876800" cy="430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200">
                <a:latin typeface="Calibri" pitchFamily="34" charset="0"/>
              </a:rPr>
              <a:t>The VPL radiance is:</a:t>
            </a:r>
            <a:endParaRPr lang="el-GR" sz="2200">
              <a:latin typeface="Calibri" pitchFamily="34" charset="0"/>
            </a:endParaRPr>
          </a:p>
        </p:txBody>
      </p:sp>
      <p:sp>
        <p:nvSpPr>
          <p:cNvPr id="24583" name="TextBox 11"/>
          <p:cNvSpPr txBox="1">
            <a:spLocks noChangeArrowheads="1"/>
          </p:cNvSpPr>
          <p:nvPr/>
        </p:nvSpPr>
        <p:spPr bwMode="auto">
          <a:xfrm>
            <a:off x="6477000" y="1524000"/>
            <a:ext cx="6858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alibri" pitchFamily="34" charset="0"/>
              </a:rPr>
              <a:t>  flux</a:t>
            </a:r>
            <a:endParaRPr lang="el-GR" dirty="0">
              <a:solidFill>
                <a:srgbClr val="FF0000"/>
              </a:solidFill>
              <a:latin typeface="Calibri" pitchFamily="34" charset="0"/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5562600" y="1676400"/>
            <a:ext cx="838200" cy="76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585" name="TextBox 14"/>
          <p:cNvSpPr txBox="1">
            <a:spLocks noChangeArrowheads="1"/>
          </p:cNvSpPr>
          <p:nvPr/>
        </p:nvSpPr>
        <p:spPr bwMode="auto">
          <a:xfrm>
            <a:off x="2819400" y="2743200"/>
            <a:ext cx="1295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>
                <a:solidFill>
                  <a:srgbClr val="FF0000"/>
                </a:solidFill>
                <a:latin typeface="Calibri" pitchFamily="34" charset="0"/>
              </a:rPr>
              <a:t>Solid angle</a:t>
            </a:r>
            <a:endParaRPr lang="el-GR">
              <a:solidFill>
                <a:srgbClr val="FF0000"/>
              </a:solidFill>
              <a:latin typeface="Calibri" pitchFamily="34" charset="0"/>
            </a:endParaRPr>
          </a:p>
        </p:txBody>
      </p:sp>
      <p:cxnSp>
        <p:nvCxnSpPr>
          <p:cNvPr id="20" name="Straight Arrow Connector 19"/>
          <p:cNvCxnSpPr>
            <a:endCxn id="24585" idx="1"/>
          </p:cNvCxnSpPr>
          <p:nvPr/>
        </p:nvCxnSpPr>
        <p:spPr>
          <a:xfrm flipV="1">
            <a:off x="2133600" y="2927350"/>
            <a:ext cx="685800" cy="4445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587" name="TextBox 20"/>
          <p:cNvSpPr txBox="1">
            <a:spLocks noChangeArrowheads="1"/>
          </p:cNvSpPr>
          <p:nvPr/>
        </p:nvSpPr>
        <p:spPr bwMode="auto">
          <a:xfrm>
            <a:off x="685800" y="5562600"/>
            <a:ext cx="1828800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>
                <a:solidFill>
                  <a:srgbClr val="FF0000"/>
                </a:solidFill>
                <a:latin typeface="Calibri" pitchFamily="34" charset="0"/>
              </a:rPr>
              <a:t>Vector from light source to pixel center</a:t>
            </a:r>
            <a:endParaRPr lang="el-GR">
              <a:solidFill>
                <a:srgbClr val="FF0000"/>
              </a:solidFill>
              <a:latin typeface="Calibri" pitchFamily="34" charset="0"/>
            </a:endParaRPr>
          </a:p>
        </p:txBody>
      </p:sp>
      <p:cxnSp>
        <p:nvCxnSpPr>
          <p:cNvPr id="23" name="Straight Arrow Connector 22"/>
          <p:cNvCxnSpPr/>
          <p:nvPr/>
        </p:nvCxnSpPr>
        <p:spPr>
          <a:xfrm flipH="1">
            <a:off x="1600200" y="5029200"/>
            <a:ext cx="228600" cy="533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589" name="TextBox 23"/>
          <p:cNvSpPr txBox="1">
            <a:spLocks noChangeArrowheads="1"/>
          </p:cNvSpPr>
          <p:nvPr/>
        </p:nvSpPr>
        <p:spPr bwMode="auto">
          <a:xfrm>
            <a:off x="6096000" y="2362200"/>
            <a:ext cx="1295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>
                <a:solidFill>
                  <a:srgbClr val="FF0000"/>
                </a:solidFill>
                <a:latin typeface="Calibri" pitchFamily="34" charset="0"/>
              </a:rPr>
              <a:t>Pixel area</a:t>
            </a:r>
            <a:endParaRPr lang="el-GR">
              <a:solidFill>
                <a:srgbClr val="FF0000"/>
              </a:solidFill>
              <a:latin typeface="Calibri" pitchFamily="34" charset="0"/>
            </a:endParaRPr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5562600" y="2133600"/>
            <a:ext cx="533400" cy="3810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591" name="TextBox 26"/>
          <p:cNvSpPr txBox="1">
            <a:spLocks noChangeArrowheads="1"/>
          </p:cNvSpPr>
          <p:nvPr/>
        </p:nvSpPr>
        <p:spPr bwMode="auto">
          <a:xfrm>
            <a:off x="5105400" y="3352800"/>
            <a:ext cx="1981200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alibri" pitchFamily="34" charset="0"/>
              </a:rPr>
              <a:t>Angle between plane normal and </a:t>
            </a:r>
            <a:r>
              <a:rPr lang="en-US" dirty="0" err="1">
                <a:solidFill>
                  <a:srgbClr val="FF0000"/>
                </a:solidFill>
                <a:latin typeface="Calibri" pitchFamily="34" charset="0"/>
              </a:rPr>
              <a:t>r</a:t>
            </a:r>
            <a:r>
              <a:rPr lang="en-US" sz="1000" dirty="0" err="1">
                <a:solidFill>
                  <a:srgbClr val="FF0000"/>
                </a:solidFill>
                <a:latin typeface="Calibri" pitchFamily="34" charset="0"/>
              </a:rPr>
              <a:t>p</a:t>
            </a:r>
            <a:endParaRPr lang="el-GR" dirty="0">
              <a:solidFill>
                <a:srgbClr val="FF0000"/>
              </a:solidFill>
              <a:latin typeface="Calibri" pitchFamily="34" charset="0"/>
            </a:endParaRPr>
          </a:p>
        </p:txBody>
      </p:sp>
      <p:cxnSp>
        <p:nvCxnSpPr>
          <p:cNvPr id="29" name="Straight Arrow Connector 28"/>
          <p:cNvCxnSpPr>
            <a:endCxn id="24591" idx="1"/>
          </p:cNvCxnSpPr>
          <p:nvPr/>
        </p:nvCxnSpPr>
        <p:spPr>
          <a:xfrm flipV="1">
            <a:off x="4495800" y="3814763"/>
            <a:ext cx="609600" cy="68103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593" name="TextBox 29"/>
          <p:cNvSpPr txBox="1">
            <a:spLocks noChangeArrowheads="1"/>
          </p:cNvSpPr>
          <p:nvPr/>
        </p:nvSpPr>
        <p:spPr bwMode="auto">
          <a:xfrm>
            <a:off x="3581400" y="5791200"/>
            <a:ext cx="23622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>
                <a:solidFill>
                  <a:srgbClr val="FF0000"/>
                </a:solidFill>
                <a:latin typeface="Calibri" pitchFamily="34" charset="0"/>
              </a:rPr>
              <a:t>RSM dimensions</a:t>
            </a:r>
            <a:endParaRPr lang="el-GR">
              <a:solidFill>
                <a:srgbClr val="FF0000"/>
              </a:solidFill>
              <a:latin typeface="Calibri" pitchFamily="34" charset="0"/>
            </a:endParaRPr>
          </a:p>
        </p:txBody>
      </p:sp>
      <p:cxnSp>
        <p:nvCxnSpPr>
          <p:cNvPr id="34" name="Straight Arrow Connector 33"/>
          <p:cNvCxnSpPr>
            <a:endCxn id="24593" idx="0"/>
          </p:cNvCxnSpPr>
          <p:nvPr/>
        </p:nvCxnSpPr>
        <p:spPr>
          <a:xfrm>
            <a:off x="3657600" y="5105400"/>
            <a:ext cx="1104900" cy="685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595" name="TextBox 34"/>
          <p:cNvSpPr txBox="1">
            <a:spLocks noChangeArrowheads="1"/>
          </p:cNvSpPr>
          <p:nvPr/>
        </p:nvSpPr>
        <p:spPr bwMode="auto">
          <a:xfrm>
            <a:off x="838200" y="2133600"/>
            <a:ext cx="22098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>
                <a:solidFill>
                  <a:srgbClr val="FF0000"/>
                </a:solidFill>
                <a:latin typeface="Calibri" pitchFamily="34" charset="0"/>
              </a:rPr>
              <a:t>Light source intensity</a:t>
            </a:r>
            <a:endParaRPr lang="el-GR">
              <a:solidFill>
                <a:srgbClr val="FF0000"/>
              </a:solidFill>
              <a:latin typeface="Calibri" pitchFamily="34" charset="0"/>
            </a:endParaRPr>
          </a:p>
        </p:txBody>
      </p:sp>
      <p:cxnSp>
        <p:nvCxnSpPr>
          <p:cNvPr id="37" name="Straight Arrow Connector 36"/>
          <p:cNvCxnSpPr>
            <a:endCxn id="24595" idx="2"/>
          </p:cNvCxnSpPr>
          <p:nvPr/>
        </p:nvCxnSpPr>
        <p:spPr>
          <a:xfrm flipV="1">
            <a:off x="1676400" y="2503488"/>
            <a:ext cx="266700" cy="39211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 flipV="1">
            <a:off x="2438400" y="3886200"/>
            <a:ext cx="381000" cy="609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905000" y="35052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Aspect ratio</a:t>
            </a:r>
            <a:endParaRPr lang="el-GR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First-Bounce Indirect Illumination III</a:t>
            </a:r>
            <a:endParaRPr lang="el-GR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76400" y="1524000"/>
            <a:ext cx="5715000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1600200" y="6019800"/>
            <a:ext cx="601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The map for a point light  source.</a:t>
            </a:r>
            <a:endParaRPr lang="el-GR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 smtClean="0"/>
              <a:t>First-Bounce Indirect Illumination IV</a:t>
            </a:r>
            <a:endParaRPr lang="el-GR" dirty="0"/>
          </a:p>
        </p:txBody>
      </p:sp>
      <p:pic>
        <p:nvPicPr>
          <p:cNvPr id="32770" name="Content Placeholder 3" descr="cornel_wcs.pn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152400" y="1524000"/>
            <a:ext cx="2743200" cy="2193925"/>
          </a:xfrm>
        </p:spPr>
      </p:pic>
      <p:pic>
        <p:nvPicPr>
          <p:cNvPr id="32771" name="Picture 4" descr="cornel_normals.pn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895600" y="1524000"/>
            <a:ext cx="2743200" cy="219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772" name="Picture 5" descr="cornel_radiance.png"/>
          <p:cNvPicPr>
            <a:picLocks noChangeAspect="1"/>
          </p:cNvPicPr>
          <p:nvPr/>
        </p:nvPicPr>
        <p:blipFill>
          <a:blip r:embed="rId5" cstate="print">
            <a:lum bright="50000" contrast="56000"/>
          </a:blip>
          <a:srcRect/>
          <a:stretch>
            <a:fillRect/>
          </a:stretch>
        </p:blipFill>
        <p:spPr bwMode="auto">
          <a:xfrm>
            <a:off x="5638800" y="1524000"/>
            <a:ext cx="2743200" cy="219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774" name="TextBox 7"/>
          <p:cNvSpPr txBox="1">
            <a:spLocks noChangeArrowheads="1"/>
          </p:cNvSpPr>
          <p:nvPr/>
        </p:nvSpPr>
        <p:spPr bwMode="auto">
          <a:xfrm>
            <a:off x="381000" y="6172200"/>
            <a:ext cx="8610600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b="1">
                <a:latin typeface="Calibri" pitchFamily="34" charset="0"/>
              </a:rPr>
              <a:t>Left to right</a:t>
            </a:r>
            <a:r>
              <a:rPr lang="en-US">
                <a:latin typeface="Calibri" pitchFamily="34" charset="0"/>
              </a:rPr>
              <a:t>: World coordinates, normal vectors and radiance components of a 64x64 RSM in a Cornel Box. The dimensions of the depth map are 2048x2048.</a:t>
            </a:r>
            <a:endParaRPr lang="el-GR">
              <a:latin typeface="Calibri" pitchFamily="34" charset="0"/>
            </a:endParaRPr>
          </a:p>
        </p:txBody>
      </p:sp>
      <p:graphicFrame>
        <p:nvGraphicFramePr>
          <p:cNvPr id="32776" name="Object 8"/>
          <p:cNvGraphicFramePr>
            <a:graphicFrameLocks noChangeAspect="1"/>
          </p:cNvGraphicFramePr>
          <p:nvPr/>
        </p:nvGraphicFramePr>
        <p:xfrm>
          <a:off x="2895600" y="3733800"/>
          <a:ext cx="2589213" cy="2071688"/>
        </p:xfrm>
        <a:graphic>
          <a:graphicData uri="http://schemas.openxmlformats.org/presentationml/2006/ole">
            <p:oleObj spid="_x0000_s32776" r:id="rId6" imgW="8380952" imgH="6704762" progId="">
              <p:embed/>
            </p:oleObj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Introduction I</a:t>
            </a:r>
            <a:endParaRPr lang="el-GR" smtClean="0"/>
          </a:p>
        </p:txBody>
      </p:sp>
      <p:sp>
        <p:nvSpPr>
          <p:cNvPr id="14338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smtClean="0"/>
              <a:t>Global Illumination (GI)</a:t>
            </a:r>
            <a:r>
              <a:rPr lang="en-US" smtClean="0"/>
              <a:t>: General name of group of algorithms used to add more realistic lighting to 3D scenes.</a:t>
            </a:r>
          </a:p>
          <a:p>
            <a:r>
              <a:rPr lang="en-US" smtClean="0"/>
              <a:t>Consists of </a:t>
            </a:r>
            <a:r>
              <a:rPr lang="en-US" b="1" smtClean="0"/>
              <a:t>direct</a:t>
            </a:r>
            <a:r>
              <a:rPr lang="en-US" smtClean="0"/>
              <a:t> and </a:t>
            </a:r>
            <a:r>
              <a:rPr lang="en-US" b="1" smtClean="0"/>
              <a:t>indirect illumination</a:t>
            </a:r>
            <a:r>
              <a:rPr lang="en-US" smtClean="0"/>
              <a:t>.</a:t>
            </a:r>
          </a:p>
          <a:p>
            <a:r>
              <a:rPr lang="en-US" b="1" smtClean="0"/>
              <a:t>Direct illumination</a:t>
            </a:r>
            <a:r>
              <a:rPr lang="en-US" smtClean="0"/>
              <a:t>: Light that comes directly from light source</a:t>
            </a:r>
          </a:p>
          <a:p>
            <a:r>
              <a:rPr lang="en-US" b="1" smtClean="0"/>
              <a:t>Indirect illumination</a:t>
            </a:r>
            <a:r>
              <a:rPr lang="en-US" smtClean="0"/>
              <a:t>: Light that is reflected/transmitted from other surfaces in the scene</a:t>
            </a:r>
            <a:endParaRPr lang="el-GR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 smtClean="0"/>
              <a:t>First-Bounce Indirect Illumination V</a:t>
            </a:r>
            <a:endParaRPr lang="el-GR" dirty="0"/>
          </a:p>
        </p:txBody>
      </p:sp>
      <p:sp>
        <p:nvSpPr>
          <p:cNvPr id="33795" name="TextBox 4"/>
          <p:cNvSpPr txBox="1">
            <a:spLocks noChangeArrowheads="1"/>
          </p:cNvSpPr>
          <p:nvPr/>
        </p:nvSpPr>
        <p:spPr bwMode="auto">
          <a:xfrm>
            <a:off x="457200" y="6172200"/>
            <a:ext cx="800100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 dirty="0">
                <a:latin typeface="Calibri" pitchFamily="34" charset="0"/>
              </a:rPr>
              <a:t>A simple Cornel Box rendered only with GI, using the previous RSM. The red dots are the </a:t>
            </a:r>
            <a:r>
              <a:rPr lang="en-US" sz="1400" dirty="0" smtClean="0">
                <a:latin typeface="Calibri" pitchFamily="34" charset="0"/>
              </a:rPr>
              <a:t>VPLs (2796 in total). </a:t>
            </a:r>
            <a:r>
              <a:rPr lang="en-US" sz="1400" dirty="0">
                <a:latin typeface="Calibri" pitchFamily="34" charset="0"/>
              </a:rPr>
              <a:t>The light source is in the middle of the ceiling (white square), directed to the center of the floor</a:t>
            </a:r>
            <a:endParaRPr lang="el-GR" sz="1400" dirty="0">
              <a:latin typeface="Calibri" pitchFamily="34" charset="0"/>
            </a:endParaRPr>
          </a:p>
        </p:txBody>
      </p:sp>
      <p:pic>
        <p:nvPicPr>
          <p:cNvPr id="7" name="Content Placeholder 6" descr="cornel_AllVPLs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rcRect l="9593" r="9593"/>
          <a:stretch>
            <a:fillRect/>
          </a:stretch>
        </p:blipFill>
        <p:spPr>
          <a:xfrm>
            <a:off x="2019300" y="1066800"/>
            <a:ext cx="5105400" cy="5053992"/>
          </a:xfr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First-Bounce Aggregation I</a:t>
            </a:r>
            <a:endParaRPr lang="el-GR" dirty="0" smtClean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en-US" dirty="0" smtClean="0"/>
              <a:t>To achieve interactive </a:t>
            </a:r>
            <a:r>
              <a:rPr lang="en-US" dirty="0" err="1" smtClean="0"/>
              <a:t>framerates</a:t>
            </a:r>
            <a:r>
              <a:rPr lang="en-US" dirty="0" smtClean="0"/>
              <a:t> the number of VPLs must be reduced</a:t>
            </a:r>
          </a:p>
          <a:p>
            <a:pPr>
              <a:lnSpc>
                <a:spcPct val="80000"/>
              </a:lnSpc>
            </a:pPr>
            <a:r>
              <a:rPr lang="en-US" dirty="0" smtClean="0"/>
              <a:t>To do this without loss of radiance, we group up the VPLs</a:t>
            </a:r>
          </a:p>
          <a:p>
            <a:pPr lvl="1">
              <a:lnSpc>
                <a:spcPct val="80000"/>
              </a:lnSpc>
            </a:pPr>
            <a:r>
              <a:rPr lang="en-US" dirty="0" smtClean="0"/>
              <a:t>RSM provides spatial coherency</a:t>
            </a:r>
          </a:p>
          <a:p>
            <a:pPr lvl="1">
              <a:lnSpc>
                <a:spcPct val="80000"/>
              </a:lnSpc>
            </a:pPr>
            <a:r>
              <a:rPr lang="en-US" dirty="0" smtClean="0"/>
              <a:t>We use a custom similarity metric, inspired by irradiance caching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Title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 smtClean="0"/>
              <a:t>First-Bounce Aggregation II</a:t>
            </a:r>
            <a:endParaRPr lang="el-GR" dirty="0" smtClean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80000"/>
              </a:lnSpc>
            </a:pPr>
            <a:r>
              <a:rPr lang="en-US" sz="2500" smtClean="0"/>
              <a:t>Procedure:</a:t>
            </a:r>
          </a:p>
          <a:p>
            <a:pPr>
              <a:lnSpc>
                <a:spcPct val="80000"/>
              </a:lnSpc>
            </a:pPr>
            <a:endParaRPr lang="en-US" sz="2500" smtClean="0"/>
          </a:p>
          <a:p>
            <a:pPr lvl="1">
              <a:lnSpc>
                <a:spcPct val="80000"/>
              </a:lnSpc>
              <a:buFont typeface="Calibri" pitchFamily="34" charset="0"/>
              <a:buAutoNum type="arabicPeriod"/>
            </a:pPr>
            <a:r>
              <a:rPr lang="en-US" sz="2100" smtClean="0"/>
              <a:t>The RSM is divided in progressively larger grids (i.e. 2x2, 4x4,…,64x64):</a:t>
            </a:r>
          </a:p>
          <a:p>
            <a:pPr lvl="1">
              <a:lnSpc>
                <a:spcPct val="80000"/>
              </a:lnSpc>
              <a:buFont typeface="Calibri" pitchFamily="34" charset="0"/>
              <a:buAutoNum type="arabicPeriod"/>
            </a:pPr>
            <a:r>
              <a:rPr lang="en-US" sz="2100" smtClean="0"/>
              <a:t>VPLs in each grid are assigned weights (through the metric) and are tested against a threshold.</a:t>
            </a:r>
          </a:p>
          <a:p>
            <a:pPr lvl="1">
              <a:lnSpc>
                <a:spcPct val="80000"/>
              </a:lnSpc>
              <a:buFont typeface="Calibri" pitchFamily="34" charset="0"/>
              <a:buAutoNum type="arabicPeriod"/>
            </a:pPr>
            <a:r>
              <a:rPr lang="en-US" sz="2100" smtClean="0"/>
              <a:t>Those who pass the test are grouped up.</a:t>
            </a:r>
          </a:p>
          <a:p>
            <a:pPr lvl="1">
              <a:lnSpc>
                <a:spcPct val="80000"/>
              </a:lnSpc>
              <a:buFont typeface="Calibri" pitchFamily="34" charset="0"/>
              <a:buAutoNum type="arabicPeriod"/>
            </a:pPr>
            <a:r>
              <a:rPr lang="en-US" sz="2000" smtClean="0"/>
              <a:t>The VPL with the greatest weight is selected as the representative of the grid.</a:t>
            </a:r>
          </a:p>
          <a:p>
            <a:pPr lvl="1">
              <a:lnSpc>
                <a:spcPct val="80000"/>
              </a:lnSpc>
              <a:buFont typeface="Calibri" pitchFamily="34" charset="0"/>
              <a:buAutoNum type="arabicPeriod"/>
            </a:pPr>
            <a:r>
              <a:rPr lang="en-US" sz="2000" smtClean="0"/>
              <a:t>All VPLs of this grid that pass the test are deactivated and their radiance is added to that of the representative.</a:t>
            </a:r>
          </a:p>
          <a:p>
            <a:pPr lvl="1">
              <a:lnSpc>
                <a:spcPct val="80000"/>
              </a:lnSpc>
              <a:buFont typeface="Calibri" pitchFamily="34" charset="0"/>
              <a:buAutoNum type="arabicPeriod"/>
            </a:pPr>
            <a:r>
              <a:rPr lang="en-US" sz="2100" smtClean="0"/>
              <a:t>Repeat  2</a:t>
            </a:r>
            <a:r>
              <a:rPr lang="en-US" sz="2100" smtClean="0">
                <a:sym typeface="Wingdings" pitchFamily="2" charset="2"/>
              </a:rPr>
              <a:t>6 </a:t>
            </a:r>
            <a:r>
              <a:rPr lang="en-US" sz="2100" smtClean="0"/>
              <a:t>until grid cell equals grid size</a:t>
            </a:r>
          </a:p>
          <a:p>
            <a:pPr>
              <a:lnSpc>
                <a:spcPct val="80000"/>
              </a:lnSpc>
              <a:buFont typeface="Calibri" pitchFamily="34" charset="0"/>
              <a:buNone/>
            </a:pPr>
            <a:endParaRPr lang="en-US" sz="2500" smtClean="0"/>
          </a:p>
          <a:p>
            <a:pPr>
              <a:lnSpc>
                <a:spcPct val="80000"/>
              </a:lnSpc>
              <a:buFont typeface="Calibri" pitchFamily="34" charset="0"/>
              <a:buChar char="•"/>
            </a:pPr>
            <a:r>
              <a:rPr lang="en-US" sz="2100" smtClean="0"/>
              <a:t>Those who fail might group up when the grids expand.</a:t>
            </a:r>
          </a:p>
          <a:p>
            <a:pPr>
              <a:lnSpc>
                <a:spcPct val="80000"/>
              </a:lnSpc>
              <a:buFont typeface="Calibri" pitchFamily="34" charset="0"/>
              <a:buChar char="•"/>
            </a:pPr>
            <a:r>
              <a:rPr lang="en-US" sz="2100" smtClean="0"/>
              <a:t>The lower the threshold the more VPLs will group up.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First-Bounce Aggregation III</a:t>
            </a:r>
            <a:endParaRPr lang="el-GR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228600" y="2209800"/>
          <a:ext cx="2133600" cy="1981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3400"/>
                <a:gridCol w="533400"/>
                <a:gridCol w="533400"/>
                <a:gridCol w="533400"/>
              </a:tblGrid>
              <a:tr h="495300">
                <a:tc>
                  <a:txBody>
                    <a:bodyPr/>
                    <a:lstStyle/>
                    <a:p>
                      <a:endParaRPr lang="el-GR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l-GR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l-GR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l-GR" dirty="0"/>
                    </a:p>
                  </a:txBody>
                  <a:tcPr>
                    <a:solidFill>
                      <a:schemeClr val="accent3">
                        <a:lumMod val="50000"/>
                      </a:schemeClr>
                    </a:solidFill>
                  </a:tcPr>
                </a:tc>
              </a:tr>
              <a:tr h="495300">
                <a:tc>
                  <a:txBody>
                    <a:bodyPr/>
                    <a:lstStyle/>
                    <a:p>
                      <a:endParaRPr lang="el-GR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l-GR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l-GR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l-GR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</a:tr>
              <a:tr h="495300">
                <a:tc>
                  <a:txBody>
                    <a:bodyPr/>
                    <a:lstStyle/>
                    <a:p>
                      <a:endParaRPr lang="el-GR" dirty="0"/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l-GR" dirty="0"/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l-GR" dirty="0"/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l-GR" dirty="0"/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</a:tr>
              <a:tr h="495300">
                <a:tc>
                  <a:txBody>
                    <a:bodyPr/>
                    <a:lstStyle/>
                    <a:p>
                      <a:endParaRPr lang="el-G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l-GR" dirty="0"/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l-GR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l-GR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228600" y="2209800"/>
          <a:ext cx="1078992" cy="990600"/>
        </p:xfrm>
        <a:graphic>
          <a:graphicData uri="http://schemas.openxmlformats.org/drawingml/2006/table">
            <a:tbl>
              <a:tblPr/>
              <a:tblGrid>
                <a:gridCol w="1078992"/>
              </a:tblGrid>
              <a:tr h="990600">
                <a:tc>
                  <a:txBody>
                    <a:bodyPr/>
                    <a:lstStyle/>
                    <a:p>
                      <a:endParaRPr lang="el-GR" dirty="0"/>
                    </a:p>
                  </a:txBody>
                  <a:tcPr>
                    <a:lnL w="38100" cmpd="sng">
                      <a:solidFill>
                        <a:srgbClr val="FF0000"/>
                      </a:solidFill>
                      <a:prstDash val="solid"/>
                    </a:lnL>
                    <a:lnR w="38100" cmpd="sng">
                      <a:solidFill>
                        <a:srgbClr val="FF0000"/>
                      </a:solidFill>
                      <a:prstDash val="solid"/>
                    </a:lnR>
                    <a:lnT w="38100" cmpd="sng">
                      <a:solidFill>
                        <a:srgbClr val="FF0000"/>
                      </a:solidFill>
                      <a:prstDash val="solid"/>
                    </a:lnT>
                    <a:lnB w="38100" cmpd="sng">
                      <a:solidFill>
                        <a:srgbClr val="FF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1295400" y="2209800"/>
          <a:ext cx="1069848" cy="987552"/>
        </p:xfrm>
        <a:graphic>
          <a:graphicData uri="http://schemas.openxmlformats.org/drawingml/2006/table">
            <a:tbl>
              <a:tblPr/>
              <a:tblGrid>
                <a:gridCol w="1069848"/>
              </a:tblGrid>
              <a:tr h="987552">
                <a:tc>
                  <a:txBody>
                    <a:bodyPr/>
                    <a:lstStyle/>
                    <a:p>
                      <a:endParaRPr lang="el-GR" dirty="0"/>
                    </a:p>
                  </a:txBody>
                  <a:tcPr>
                    <a:lnL w="38100" cmpd="sng">
                      <a:solidFill>
                        <a:srgbClr val="92D050"/>
                      </a:solidFill>
                      <a:prstDash val="solid"/>
                    </a:lnL>
                    <a:lnR w="38100" cmpd="sng">
                      <a:solidFill>
                        <a:srgbClr val="92D050"/>
                      </a:solidFill>
                      <a:prstDash val="solid"/>
                    </a:lnR>
                    <a:lnT w="38100" cmpd="sng">
                      <a:solidFill>
                        <a:srgbClr val="92D050"/>
                      </a:solidFill>
                      <a:prstDash val="solid"/>
                    </a:lnT>
                    <a:lnB w="38100" cmpd="sng">
                      <a:solidFill>
                        <a:srgbClr val="92D05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216408" y="3218688"/>
          <a:ext cx="1078992" cy="969264"/>
        </p:xfrm>
        <a:graphic>
          <a:graphicData uri="http://schemas.openxmlformats.org/drawingml/2006/table">
            <a:tbl>
              <a:tblPr/>
              <a:tblGrid>
                <a:gridCol w="1078992"/>
              </a:tblGrid>
              <a:tr h="969264">
                <a:tc>
                  <a:txBody>
                    <a:bodyPr/>
                    <a:lstStyle/>
                    <a:p>
                      <a:endParaRPr lang="el-GR" dirty="0"/>
                    </a:p>
                  </a:txBody>
                  <a:tcPr>
                    <a:lnL w="38100" cmpd="sng">
                      <a:solidFill>
                        <a:srgbClr val="7030A0"/>
                      </a:solidFill>
                      <a:prstDash val="solid"/>
                    </a:lnL>
                    <a:lnR w="38100" cmpd="sng">
                      <a:solidFill>
                        <a:srgbClr val="7030A0"/>
                      </a:solidFill>
                      <a:prstDash val="solid"/>
                    </a:lnR>
                    <a:lnT w="38100" cmpd="sng">
                      <a:solidFill>
                        <a:srgbClr val="7030A0"/>
                      </a:solidFill>
                      <a:prstDash val="solid"/>
                    </a:lnT>
                    <a:lnB w="38100" cmpd="sng">
                      <a:solidFill>
                        <a:srgbClr val="7030A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3276600" y="2209800"/>
          <a:ext cx="2133600" cy="1981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3400"/>
                <a:gridCol w="533400"/>
                <a:gridCol w="533400"/>
                <a:gridCol w="533400"/>
              </a:tblGrid>
              <a:tr h="495300">
                <a:tc>
                  <a:txBody>
                    <a:bodyPr/>
                    <a:lstStyle/>
                    <a:p>
                      <a:endParaRPr lang="el-GR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l-GR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l-GR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l-GR" dirty="0"/>
                    </a:p>
                  </a:txBody>
                  <a:tcPr>
                    <a:solidFill>
                      <a:schemeClr val="accent3">
                        <a:lumMod val="50000"/>
                      </a:schemeClr>
                    </a:solidFill>
                  </a:tcPr>
                </a:tc>
              </a:tr>
              <a:tr h="495300">
                <a:tc>
                  <a:txBody>
                    <a:bodyPr/>
                    <a:lstStyle/>
                    <a:p>
                      <a:endParaRPr lang="el-GR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l-GR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l-GR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l-GR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</a:tr>
              <a:tr h="495300">
                <a:tc>
                  <a:txBody>
                    <a:bodyPr/>
                    <a:lstStyle/>
                    <a:p>
                      <a:endParaRPr lang="el-GR" dirty="0"/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l-GR" dirty="0"/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l-GR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l-GR" dirty="0"/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</a:tr>
              <a:tr h="495300">
                <a:tc>
                  <a:txBody>
                    <a:bodyPr/>
                    <a:lstStyle/>
                    <a:p>
                      <a:endParaRPr lang="el-GR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l-GR" dirty="0"/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l-GR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l-GR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3276600" y="2209800"/>
          <a:ext cx="2139696" cy="1965960"/>
        </p:xfrm>
        <a:graphic>
          <a:graphicData uri="http://schemas.openxmlformats.org/drawingml/2006/table">
            <a:tbl>
              <a:tblPr/>
              <a:tblGrid>
                <a:gridCol w="2139696"/>
              </a:tblGrid>
              <a:tr h="1965960">
                <a:tc>
                  <a:txBody>
                    <a:bodyPr/>
                    <a:lstStyle/>
                    <a:p>
                      <a:endParaRPr lang="el-GR" dirty="0"/>
                    </a:p>
                  </a:txBody>
                  <a:tcPr>
                    <a:lnL w="38100" cmpd="sng">
                      <a:solidFill>
                        <a:srgbClr val="FF0000"/>
                      </a:solidFill>
                      <a:prstDash val="solid"/>
                    </a:lnL>
                    <a:lnR w="38100" cmpd="sng">
                      <a:solidFill>
                        <a:srgbClr val="FF0000"/>
                      </a:solidFill>
                      <a:prstDash val="solid"/>
                    </a:lnR>
                    <a:lnT w="38100" cmpd="sng">
                      <a:solidFill>
                        <a:srgbClr val="FF0000"/>
                      </a:solidFill>
                      <a:prstDash val="solid"/>
                    </a:lnT>
                    <a:lnB w="38100" cmpd="sng">
                      <a:solidFill>
                        <a:srgbClr val="FF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6324600" y="2209800"/>
          <a:ext cx="2133600" cy="1981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3400"/>
                <a:gridCol w="533400"/>
                <a:gridCol w="533400"/>
                <a:gridCol w="533400"/>
              </a:tblGrid>
              <a:tr h="495300">
                <a:tc>
                  <a:txBody>
                    <a:bodyPr/>
                    <a:lstStyle/>
                    <a:p>
                      <a:endParaRPr lang="el-GR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l-GR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l-GR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l-GR" dirty="0"/>
                    </a:p>
                  </a:txBody>
                  <a:tcPr>
                    <a:solidFill>
                      <a:schemeClr val="accent3">
                        <a:lumMod val="50000"/>
                      </a:schemeClr>
                    </a:solidFill>
                  </a:tcPr>
                </a:tc>
              </a:tr>
              <a:tr h="495300">
                <a:tc>
                  <a:txBody>
                    <a:bodyPr/>
                    <a:lstStyle/>
                    <a:p>
                      <a:endParaRPr lang="el-GR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l-GR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l-GR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l-GR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</a:tr>
              <a:tr h="495300">
                <a:tc>
                  <a:txBody>
                    <a:bodyPr/>
                    <a:lstStyle/>
                    <a:p>
                      <a:endParaRPr lang="el-GR" dirty="0"/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l-GR" dirty="0"/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l-GR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l-GR" dirty="0"/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</a:tr>
              <a:tr h="495300">
                <a:tc>
                  <a:txBody>
                    <a:bodyPr/>
                    <a:lstStyle/>
                    <a:p>
                      <a:endParaRPr lang="el-GR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l-GR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l-GR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l-GR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</a:tr>
            </a:tbl>
          </a:graphicData>
        </a:graphic>
      </p:graphicFrame>
      <p:cxnSp>
        <p:nvCxnSpPr>
          <p:cNvPr id="12" name="Straight Arrow Connector 11"/>
          <p:cNvCxnSpPr/>
          <p:nvPr/>
        </p:nvCxnSpPr>
        <p:spPr>
          <a:xfrm>
            <a:off x="2438400" y="3200400"/>
            <a:ext cx="762000" cy="0"/>
          </a:xfrm>
          <a:prstGeom prst="straightConnector1">
            <a:avLst/>
          </a:prstGeom>
          <a:ln>
            <a:headEnd w="lg" len="lg"/>
            <a:tailEnd type="arrow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5486400" y="3200400"/>
            <a:ext cx="762000" cy="0"/>
          </a:xfrm>
          <a:prstGeom prst="straightConnector1">
            <a:avLst/>
          </a:prstGeom>
          <a:ln>
            <a:headEnd w="lg" len="lg"/>
            <a:tailEnd type="arrow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Oval 13"/>
          <p:cNvSpPr/>
          <p:nvPr/>
        </p:nvSpPr>
        <p:spPr>
          <a:xfrm>
            <a:off x="914400" y="2895600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5" name="Oval 14"/>
          <p:cNvSpPr/>
          <p:nvPr/>
        </p:nvSpPr>
        <p:spPr>
          <a:xfrm>
            <a:off x="2057400" y="2362200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6" name="Oval 15"/>
          <p:cNvSpPr/>
          <p:nvPr/>
        </p:nvSpPr>
        <p:spPr>
          <a:xfrm>
            <a:off x="914400" y="3429000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dirty="0">
              <a:solidFill>
                <a:srgbClr val="FF0000"/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1981200" y="3429000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dirty="0">
              <a:solidFill>
                <a:srgbClr val="FF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33400" y="4648200"/>
            <a:ext cx="7924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 smtClean="0"/>
              <a:t>An example of the aggregation process of the RSM. Each square represents a RSM VPL. The dotted ones are those with the largest weight.</a:t>
            </a:r>
            <a:endParaRPr lang="el-GR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Similarity Metric</a:t>
            </a:r>
            <a:endParaRPr lang="el-GR" smtClean="0"/>
          </a:p>
        </p:txBody>
      </p:sp>
      <p:graphicFrame>
        <p:nvGraphicFramePr>
          <p:cNvPr id="30722" name="Object 2"/>
          <p:cNvGraphicFramePr>
            <a:graphicFrameLocks noChangeAspect="1"/>
          </p:cNvGraphicFramePr>
          <p:nvPr>
            <p:ph idx="1"/>
          </p:nvPr>
        </p:nvGraphicFramePr>
        <p:xfrm>
          <a:off x="228600" y="2133600"/>
          <a:ext cx="7364413" cy="1517650"/>
        </p:xfrm>
        <a:graphic>
          <a:graphicData uri="http://schemas.openxmlformats.org/presentationml/2006/ole">
            <p:oleObj spid="_x0000_s30722" name="Document" r:id="rId3" imgW="3031536" imgH="625137" progId="Word.Document.12">
              <p:embed/>
            </p:oleObj>
          </a:graphicData>
        </a:graphic>
      </p:graphicFrame>
      <p:sp>
        <p:nvSpPr>
          <p:cNvPr id="30724" name="TextBox 4"/>
          <p:cNvSpPr txBox="1">
            <a:spLocks noChangeArrowheads="1"/>
          </p:cNvSpPr>
          <p:nvPr/>
        </p:nvSpPr>
        <p:spPr bwMode="auto">
          <a:xfrm>
            <a:off x="533400" y="1371600"/>
            <a:ext cx="7239000" cy="769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200">
                <a:latin typeface="Calibri" pitchFamily="34" charset="0"/>
              </a:rPr>
              <a:t>A weight is assigned to each VPL according to the following metric:</a:t>
            </a:r>
            <a:endParaRPr lang="el-GR" sz="2200">
              <a:latin typeface="Calibri" pitchFamily="34" charset="0"/>
            </a:endParaRPr>
          </a:p>
        </p:txBody>
      </p:sp>
      <p:sp>
        <p:nvSpPr>
          <p:cNvPr id="30725" name="TextBox 5"/>
          <p:cNvSpPr txBox="1">
            <a:spLocks noChangeArrowheads="1"/>
          </p:cNvSpPr>
          <p:nvPr/>
        </p:nvSpPr>
        <p:spPr bwMode="auto">
          <a:xfrm>
            <a:off x="533400" y="3733800"/>
            <a:ext cx="7924800" cy="1465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>
                <a:latin typeface="Calibri" pitchFamily="34" charset="0"/>
              </a:rPr>
              <a:t>x: grid average VPL position</a:t>
            </a:r>
          </a:p>
          <a:p>
            <a:r>
              <a:rPr lang="en-US">
                <a:latin typeface="Calibri" pitchFamily="34" charset="0"/>
              </a:rPr>
              <a:t>d: scene diameter</a:t>
            </a:r>
            <a:endParaRPr lang="en-US" i="1">
              <a:latin typeface="Calibri" pitchFamily="34" charset="0"/>
            </a:endParaRPr>
          </a:p>
          <a:p>
            <a:r>
              <a:rPr lang="en-US">
                <a:latin typeface="Calibri" pitchFamily="34" charset="0"/>
              </a:rPr>
              <a:t>n: grid average normal vector</a:t>
            </a:r>
          </a:p>
          <a:p>
            <a:r>
              <a:rPr lang="en-US">
                <a:latin typeface="Calibri" pitchFamily="34" charset="0"/>
              </a:rPr>
              <a:t>I</a:t>
            </a:r>
            <a:r>
              <a:rPr lang="en-US" sz="1200">
                <a:latin typeface="Calibri" pitchFamily="34" charset="0"/>
              </a:rPr>
              <a:t>i</a:t>
            </a:r>
            <a:r>
              <a:rPr lang="en-US">
                <a:latin typeface="Calibri" pitchFamily="34" charset="0"/>
              </a:rPr>
              <a:t>: VPL radiance</a:t>
            </a:r>
          </a:p>
          <a:p>
            <a:endParaRPr lang="en-US">
              <a:latin typeface="Calibri" pitchFamily="34" charset="0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First-Bounce Aggregation Results</a:t>
            </a:r>
            <a:endParaRPr lang="el-GR" dirty="0" smtClean="0"/>
          </a:p>
        </p:txBody>
      </p:sp>
      <p:sp>
        <p:nvSpPr>
          <p:cNvPr id="36866" name="TextBox 5"/>
          <p:cNvSpPr txBox="1">
            <a:spLocks noChangeArrowheads="1"/>
          </p:cNvSpPr>
          <p:nvPr/>
        </p:nvSpPr>
        <p:spPr bwMode="auto">
          <a:xfrm>
            <a:off x="228600" y="6172200"/>
            <a:ext cx="8610600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600" dirty="0">
                <a:latin typeface="Calibri" pitchFamily="34" charset="0"/>
              </a:rPr>
              <a:t>The same scene with the VPLs number reduced to </a:t>
            </a:r>
            <a:r>
              <a:rPr lang="en-US" sz="1600" dirty="0" smtClean="0">
                <a:latin typeface="Calibri" pitchFamily="34" charset="0"/>
              </a:rPr>
              <a:t>349. </a:t>
            </a:r>
            <a:r>
              <a:rPr lang="en-US" sz="1600" dirty="0">
                <a:latin typeface="Calibri" pitchFamily="34" charset="0"/>
              </a:rPr>
              <a:t>The green dots are VPLs that have resulted from </a:t>
            </a:r>
            <a:r>
              <a:rPr lang="en-US" sz="1600" dirty="0" smtClean="0">
                <a:latin typeface="Calibri" pitchFamily="34" charset="0"/>
              </a:rPr>
              <a:t>aggregation. Notice that aggregated VPLs close to corners tend to cause artifacts.</a:t>
            </a:r>
            <a:endParaRPr lang="el-GR" sz="1600" dirty="0">
              <a:latin typeface="Calibri" pitchFamily="34" charset="0"/>
            </a:endParaRPr>
          </a:p>
        </p:txBody>
      </p:sp>
      <p:pic>
        <p:nvPicPr>
          <p:cNvPr id="11" name="Content Placeholder 10" descr="cornel_RSMaggr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rcRect l="9593" r="9593"/>
          <a:stretch>
            <a:fillRect/>
          </a:stretch>
        </p:blipFill>
        <p:spPr>
          <a:xfrm>
            <a:off x="2057400" y="1147604"/>
            <a:ext cx="5029200" cy="4978559"/>
          </a:xfrm>
        </p:spPr>
      </p:pic>
      <p:sp>
        <p:nvSpPr>
          <p:cNvPr id="12" name="Oval 11"/>
          <p:cNvSpPr/>
          <p:nvPr/>
        </p:nvSpPr>
        <p:spPr>
          <a:xfrm>
            <a:off x="2438400" y="5334000"/>
            <a:ext cx="457200" cy="304800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3" name="Oval 12"/>
          <p:cNvSpPr/>
          <p:nvPr/>
        </p:nvSpPr>
        <p:spPr>
          <a:xfrm>
            <a:off x="5867400" y="4800600"/>
            <a:ext cx="457200" cy="685800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Attenuation Factor I</a:t>
            </a:r>
            <a:endParaRPr lang="el-G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VPLs that are very close to walls or objects and have resulted from aggregation tend to cause a “flashlight” effect.</a:t>
            </a:r>
          </a:p>
          <a:p>
            <a:r>
              <a:rPr lang="en-US" dirty="0" smtClean="0"/>
              <a:t>To solve this problem we have introduced an attenuation factor.</a:t>
            </a:r>
          </a:p>
          <a:p>
            <a:r>
              <a:rPr lang="en-US" dirty="0" smtClean="0"/>
              <a:t>In order to avoid any noticeable loss of radiance the factor is applied under certain circumstances.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Attenuation Factor II</a:t>
            </a:r>
            <a:endParaRPr lang="el-G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581400"/>
          </a:xfrm>
        </p:spPr>
        <p:txBody>
          <a:bodyPr/>
          <a:lstStyle/>
          <a:p>
            <a:r>
              <a:rPr lang="en-US" dirty="0" smtClean="0"/>
              <a:t>When the contribution of a VPL to a surface point is calculated, the factor is applied when </a:t>
            </a:r>
            <a:r>
              <a:rPr lang="en-US" dirty="0" smtClean="0"/>
              <a:t>the </a:t>
            </a:r>
            <a:r>
              <a:rPr lang="en-US" dirty="0" smtClean="0"/>
              <a:t>following </a:t>
            </a:r>
            <a:r>
              <a:rPr lang="en-US" dirty="0" smtClean="0"/>
              <a:t>condition is met</a:t>
            </a:r>
            <a:r>
              <a:rPr lang="en-US" dirty="0" smtClean="0"/>
              <a:t>:</a:t>
            </a:r>
          </a:p>
          <a:p>
            <a:pPr marL="971550" lvl="1" indent="-514350"/>
            <a:r>
              <a:rPr lang="en-US" dirty="0" smtClean="0"/>
              <a:t>The </a:t>
            </a:r>
            <a:r>
              <a:rPr lang="en-US" dirty="0" smtClean="0"/>
              <a:t>distance of the VPL from the point is less than 20% of the diameter of the bounding box of the scene</a:t>
            </a:r>
          </a:p>
        </p:txBody>
      </p:sp>
      <p:graphicFrame>
        <p:nvGraphicFramePr>
          <p:cNvPr id="62467" name="Object 3"/>
          <p:cNvGraphicFramePr>
            <a:graphicFrameLocks noChangeAspect="1"/>
          </p:cNvGraphicFramePr>
          <p:nvPr/>
        </p:nvGraphicFramePr>
        <p:xfrm>
          <a:off x="1906588" y="5184775"/>
          <a:ext cx="5526087" cy="1458913"/>
        </p:xfrm>
        <a:graphic>
          <a:graphicData uri="http://schemas.openxmlformats.org/presentationml/2006/ole">
            <p:oleObj spid="_x0000_s62467" name="Document" r:id="rId3" imgW="2283906" imgH="602463" progId="Word.Document.12">
              <p:embed/>
            </p:oleObj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838200" y="6096000"/>
            <a:ext cx="6248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Where x is the distance between the VPL and the surface point.</a:t>
            </a:r>
            <a:endParaRPr lang="el-GR" sz="2000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Attenuation Factor III</a:t>
            </a:r>
            <a:endParaRPr lang="el-GR" dirty="0" smtClean="0"/>
          </a:p>
        </p:txBody>
      </p:sp>
      <p:sp>
        <p:nvSpPr>
          <p:cNvPr id="37891" name="TextBox 5"/>
          <p:cNvSpPr txBox="1">
            <a:spLocks noChangeArrowheads="1"/>
          </p:cNvSpPr>
          <p:nvPr/>
        </p:nvSpPr>
        <p:spPr bwMode="auto">
          <a:xfrm>
            <a:off x="228600" y="6172200"/>
            <a:ext cx="83820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dirty="0">
                <a:latin typeface="Calibri" pitchFamily="34" charset="0"/>
              </a:rPr>
              <a:t>To solve the artifacts problem we have introduced an attenuation factor for the aggregated VPLs</a:t>
            </a:r>
            <a:r>
              <a:rPr lang="en-US" sz="1600" dirty="0">
                <a:latin typeface="Calibri" pitchFamily="34" charset="0"/>
              </a:rPr>
              <a:t>. </a:t>
            </a:r>
            <a:endParaRPr lang="el-GR" sz="1600" dirty="0">
              <a:latin typeface="Calibri" pitchFamily="34" charset="0"/>
            </a:endParaRPr>
          </a:p>
        </p:txBody>
      </p:sp>
      <p:pic>
        <p:nvPicPr>
          <p:cNvPr id="6" name="Content Placeholder 5" descr="cornel_RSMaggr_opt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rcRect l="9593" r="9593"/>
          <a:stretch>
            <a:fillRect/>
          </a:stretch>
        </p:blipFill>
        <p:spPr>
          <a:xfrm>
            <a:off x="2019300" y="1072172"/>
            <a:ext cx="5105400" cy="5053992"/>
          </a:xfr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Additional Bounces I</a:t>
            </a:r>
            <a:endParaRPr lang="el-GR" smtClean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000" smtClean="0"/>
              <a:t>RSM does not provide uniform distribution of VPLs in the whole scene, only in the field of view of the light source.</a:t>
            </a:r>
          </a:p>
          <a:p>
            <a:r>
              <a:rPr lang="en-US" sz="3000" smtClean="0"/>
              <a:t>Additional bounces enhance the final result.</a:t>
            </a:r>
          </a:p>
          <a:p>
            <a:r>
              <a:rPr lang="en-US" sz="3000" smtClean="0"/>
              <a:t>Secondary VPL bounces are </a:t>
            </a:r>
            <a:r>
              <a:rPr lang="en-US" sz="3000" b="1" smtClean="0"/>
              <a:t>not coherent</a:t>
            </a:r>
            <a:r>
              <a:rPr lang="en-US" sz="3000" smtClean="0"/>
              <a:t>! So:</a:t>
            </a:r>
          </a:p>
          <a:p>
            <a:pPr lvl="1"/>
            <a:r>
              <a:rPr lang="en-US" sz="2600" smtClean="0"/>
              <a:t>To produce additional bounces we must trace paths up to the desired depth starting from the first-bounce VPLs that remain after the aggregation.</a:t>
            </a:r>
          </a:p>
          <a:p>
            <a:pPr lvl="1"/>
            <a:r>
              <a:rPr lang="en-US" sz="2600" smtClean="0"/>
              <a:t>A grid-based clustering does not apply!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Introduction II</a:t>
            </a:r>
            <a:endParaRPr lang="el-GR" smtClean="0"/>
          </a:p>
        </p:txBody>
      </p:sp>
      <p:sp>
        <p:nvSpPr>
          <p:cNvPr id="15362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Important effects</a:t>
            </a:r>
          </a:p>
          <a:p>
            <a:pPr lvl="1"/>
            <a:r>
              <a:rPr lang="en-US" smtClean="0"/>
              <a:t>Diffuse inter-reflection (very important part of GI)</a:t>
            </a:r>
          </a:p>
          <a:p>
            <a:pPr lvl="1"/>
            <a:r>
              <a:rPr lang="en-US" smtClean="0"/>
              <a:t>Specular (glossy) reflection (costly to simulate)</a:t>
            </a:r>
          </a:p>
          <a:p>
            <a:r>
              <a:rPr lang="en-US" smtClean="0"/>
              <a:t>Algorithm examples : Radiosity, ray tracing, path tracing, photon mapping</a:t>
            </a:r>
            <a:endParaRPr lang="el-GR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Additional Bounces II</a:t>
            </a:r>
            <a:endParaRPr lang="el-GR" smtClean="0"/>
          </a:p>
        </p:txBody>
      </p:sp>
      <p:sp>
        <p:nvSpPr>
          <p:cNvPr id="39938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Paths must be traced with interactive speed</a:t>
            </a:r>
          </a:p>
          <a:p>
            <a:r>
              <a:rPr lang="en-US" smtClean="0"/>
              <a:t>For this we used the </a:t>
            </a:r>
            <a:r>
              <a:rPr lang="en-US" b="1" smtClean="0"/>
              <a:t>NVIDIA OptiX </a:t>
            </a:r>
            <a:r>
              <a:rPr lang="en-US" smtClean="0"/>
              <a:t>ray tracing engine.</a:t>
            </a:r>
          </a:p>
          <a:p>
            <a:pPr lvl="1"/>
            <a:r>
              <a:rPr lang="en-US" smtClean="0"/>
              <a:t>Makes use of the parallel processing capabilities of the GPU</a:t>
            </a:r>
          </a:p>
          <a:p>
            <a:pPr lvl="1"/>
            <a:r>
              <a:rPr lang="en-US" smtClean="0"/>
              <a:t>Each additional bounce is computed in milliseconds</a:t>
            </a:r>
            <a:endParaRPr lang="el-GR" smtClean="0"/>
          </a:p>
          <a:p>
            <a:endParaRPr lang="el-GR" smtClean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Additional Bounces III</a:t>
            </a:r>
            <a:endParaRPr lang="el-GR" dirty="0" smtClean="0"/>
          </a:p>
        </p:txBody>
      </p:sp>
      <p:sp>
        <p:nvSpPr>
          <p:cNvPr id="40963" name="TextBox 6"/>
          <p:cNvSpPr txBox="1">
            <a:spLocks noChangeArrowheads="1"/>
          </p:cNvSpPr>
          <p:nvPr/>
        </p:nvSpPr>
        <p:spPr bwMode="auto">
          <a:xfrm>
            <a:off x="0" y="6096000"/>
            <a:ext cx="89154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1600" dirty="0">
                <a:latin typeface="Calibri" pitchFamily="34" charset="0"/>
              </a:rPr>
              <a:t>Same scene with an additional bounce of VPLs (blue dots). There are in total </a:t>
            </a:r>
            <a:r>
              <a:rPr lang="en-US" sz="1600" dirty="0" smtClean="0">
                <a:latin typeface="Calibri" pitchFamily="34" charset="0"/>
              </a:rPr>
              <a:t>654 </a:t>
            </a:r>
            <a:r>
              <a:rPr lang="en-US" sz="1600" dirty="0">
                <a:latin typeface="Calibri" pitchFamily="34" charset="0"/>
              </a:rPr>
              <a:t>VPLs.</a:t>
            </a:r>
            <a:endParaRPr lang="el-GR" sz="1600" dirty="0">
              <a:latin typeface="Calibri" pitchFamily="34" charset="0"/>
            </a:endParaRPr>
          </a:p>
        </p:txBody>
      </p:sp>
      <p:pic>
        <p:nvPicPr>
          <p:cNvPr id="9" name="Content Placeholder 8" descr="cornel_optix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rcRect l="9593" r="9593"/>
          <a:stretch>
            <a:fillRect/>
          </a:stretch>
        </p:blipFill>
        <p:spPr>
          <a:xfrm>
            <a:off x="2016587" y="1066800"/>
            <a:ext cx="5110826" cy="5059363"/>
          </a:xfr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 smtClean="0"/>
              <a:t>Aggregation of Additional Bounces I</a:t>
            </a:r>
            <a:endParaRPr lang="el-G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700" dirty="0" smtClean="0"/>
              <a:t>An additional bounce can potentially double the number of the remaining VPLs.</a:t>
            </a:r>
          </a:p>
          <a:p>
            <a:pPr>
              <a:lnSpc>
                <a:spcPct val="90000"/>
              </a:lnSpc>
            </a:pPr>
            <a:r>
              <a:rPr lang="en-US" sz="2700" dirty="0" smtClean="0"/>
              <a:t>Their number has to be reduced as well.</a:t>
            </a:r>
          </a:p>
          <a:p>
            <a:pPr>
              <a:lnSpc>
                <a:spcPct val="90000"/>
              </a:lnSpc>
            </a:pPr>
            <a:r>
              <a:rPr lang="en-US" sz="2700" dirty="0" smtClean="0"/>
              <a:t>We achieve that through the use of a balanced </a:t>
            </a:r>
            <a:r>
              <a:rPr lang="en-US" sz="2700" dirty="0" err="1" smtClean="0"/>
              <a:t>Kd</a:t>
            </a:r>
            <a:r>
              <a:rPr lang="en-US" sz="2700" dirty="0" smtClean="0"/>
              <a:t>-tree clustering scheme:</a:t>
            </a:r>
          </a:p>
          <a:p>
            <a:pPr marL="971550" lvl="1" indent="-514350">
              <a:lnSpc>
                <a:spcPct val="90000"/>
              </a:lnSpc>
              <a:buFont typeface="Calibri" pitchFamily="34" charset="0"/>
              <a:buAutoNum type="arabicPeriod"/>
            </a:pPr>
            <a:r>
              <a:rPr lang="en-US" sz="2400" dirty="0" smtClean="0"/>
              <a:t>All VPLs after the first bounce are inserted in the tree</a:t>
            </a:r>
          </a:p>
          <a:p>
            <a:pPr marL="971550" lvl="1" indent="-514350">
              <a:lnSpc>
                <a:spcPct val="90000"/>
              </a:lnSpc>
              <a:buFont typeface="Calibri" pitchFamily="34" charset="0"/>
              <a:buAutoNum type="arabicPeriod"/>
            </a:pPr>
            <a:r>
              <a:rPr lang="en-US" sz="2400" dirty="0" smtClean="0"/>
              <a:t>The aggregation is done by pruning the tree at depth k</a:t>
            </a:r>
          </a:p>
          <a:p>
            <a:pPr marL="971550" lvl="1" indent="-514350">
              <a:lnSpc>
                <a:spcPct val="90000"/>
              </a:lnSpc>
              <a:buFont typeface="Calibri" pitchFamily="34" charset="0"/>
              <a:buAutoNum type="arabicPeriod"/>
            </a:pPr>
            <a:r>
              <a:rPr lang="en-US" sz="2400" dirty="0" smtClean="0"/>
              <a:t>VPLs below the k level are aggregated with their ancestors on k level. These ancestors are the representatives.</a:t>
            </a:r>
          </a:p>
          <a:p>
            <a:pPr marL="971550" lvl="1" indent="-514350">
              <a:lnSpc>
                <a:spcPct val="90000"/>
              </a:lnSpc>
              <a:buFont typeface="Calibri" pitchFamily="34" charset="0"/>
              <a:buAutoNum type="arabicPeriod"/>
            </a:pPr>
            <a:r>
              <a:rPr lang="en-US" sz="2400" dirty="0" smtClean="0"/>
              <a:t>VPLs above k level remain unchanged.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 smtClean="0"/>
              <a:t>Aggregation of Additional Bounces II</a:t>
            </a:r>
            <a:endParaRPr lang="el-GR" dirty="0"/>
          </a:p>
        </p:txBody>
      </p:sp>
      <p:sp>
        <p:nvSpPr>
          <p:cNvPr id="7" name="Oval 6"/>
          <p:cNvSpPr/>
          <p:nvPr/>
        </p:nvSpPr>
        <p:spPr>
          <a:xfrm>
            <a:off x="4648200" y="1295400"/>
            <a:ext cx="609600" cy="60960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l-GR" dirty="0">
              <a:solidFill>
                <a:srgbClr val="FF0000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2895600" y="2209800"/>
            <a:ext cx="609600" cy="609600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l-GR"/>
          </a:p>
        </p:txBody>
      </p:sp>
      <p:sp>
        <p:nvSpPr>
          <p:cNvPr id="11" name="Oval 10"/>
          <p:cNvSpPr/>
          <p:nvPr/>
        </p:nvSpPr>
        <p:spPr>
          <a:xfrm>
            <a:off x="6400800" y="2209800"/>
            <a:ext cx="609600" cy="609600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l-GR" dirty="0">
              <a:solidFill>
                <a:schemeClr val="accent3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1828800" y="3048000"/>
            <a:ext cx="609600" cy="609600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l-GR"/>
          </a:p>
        </p:txBody>
      </p:sp>
      <p:sp>
        <p:nvSpPr>
          <p:cNvPr id="13" name="Oval 12"/>
          <p:cNvSpPr/>
          <p:nvPr/>
        </p:nvSpPr>
        <p:spPr>
          <a:xfrm>
            <a:off x="3657600" y="3048000"/>
            <a:ext cx="609600" cy="609600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l-GR"/>
          </a:p>
        </p:txBody>
      </p:sp>
      <p:sp>
        <p:nvSpPr>
          <p:cNvPr id="14" name="Oval 13"/>
          <p:cNvSpPr/>
          <p:nvPr/>
        </p:nvSpPr>
        <p:spPr>
          <a:xfrm>
            <a:off x="5638800" y="3048000"/>
            <a:ext cx="609600" cy="609600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l-GR"/>
          </a:p>
        </p:txBody>
      </p:sp>
      <p:sp>
        <p:nvSpPr>
          <p:cNvPr id="15" name="Oval 14"/>
          <p:cNvSpPr/>
          <p:nvPr/>
        </p:nvSpPr>
        <p:spPr>
          <a:xfrm>
            <a:off x="7315200" y="3048000"/>
            <a:ext cx="609600" cy="609600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l-GR"/>
          </a:p>
        </p:txBody>
      </p:sp>
      <p:sp>
        <p:nvSpPr>
          <p:cNvPr id="16" name="Oval 15"/>
          <p:cNvSpPr/>
          <p:nvPr/>
        </p:nvSpPr>
        <p:spPr>
          <a:xfrm>
            <a:off x="1143000" y="3810000"/>
            <a:ext cx="609600" cy="6096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l-GR"/>
          </a:p>
        </p:txBody>
      </p:sp>
      <p:sp>
        <p:nvSpPr>
          <p:cNvPr id="17" name="Oval 16"/>
          <p:cNvSpPr/>
          <p:nvPr/>
        </p:nvSpPr>
        <p:spPr>
          <a:xfrm>
            <a:off x="2362200" y="3810000"/>
            <a:ext cx="609600" cy="6096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l-GR"/>
          </a:p>
        </p:txBody>
      </p:sp>
      <p:sp>
        <p:nvSpPr>
          <p:cNvPr id="18" name="Oval 17"/>
          <p:cNvSpPr/>
          <p:nvPr/>
        </p:nvSpPr>
        <p:spPr>
          <a:xfrm>
            <a:off x="4191000" y="3810000"/>
            <a:ext cx="609600" cy="6096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l-GR"/>
          </a:p>
        </p:txBody>
      </p:sp>
      <p:sp>
        <p:nvSpPr>
          <p:cNvPr id="19" name="Oval 18"/>
          <p:cNvSpPr/>
          <p:nvPr/>
        </p:nvSpPr>
        <p:spPr>
          <a:xfrm>
            <a:off x="5105400" y="3810000"/>
            <a:ext cx="609600" cy="6096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l-GR"/>
          </a:p>
        </p:txBody>
      </p:sp>
      <p:sp>
        <p:nvSpPr>
          <p:cNvPr id="20" name="Oval 19"/>
          <p:cNvSpPr/>
          <p:nvPr/>
        </p:nvSpPr>
        <p:spPr>
          <a:xfrm>
            <a:off x="6019800" y="3810000"/>
            <a:ext cx="609600" cy="6096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l-GR"/>
          </a:p>
        </p:txBody>
      </p:sp>
      <p:sp>
        <p:nvSpPr>
          <p:cNvPr id="21" name="Oval 20"/>
          <p:cNvSpPr/>
          <p:nvPr/>
        </p:nvSpPr>
        <p:spPr>
          <a:xfrm>
            <a:off x="6781800" y="3810000"/>
            <a:ext cx="609600" cy="6096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l-GR"/>
          </a:p>
        </p:txBody>
      </p:sp>
      <p:sp>
        <p:nvSpPr>
          <p:cNvPr id="22" name="Oval 21"/>
          <p:cNvSpPr/>
          <p:nvPr/>
        </p:nvSpPr>
        <p:spPr>
          <a:xfrm>
            <a:off x="7848600" y="3810000"/>
            <a:ext cx="609600" cy="6096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l-GR"/>
          </a:p>
        </p:txBody>
      </p:sp>
      <p:sp>
        <p:nvSpPr>
          <p:cNvPr id="23" name="Oval 22"/>
          <p:cNvSpPr/>
          <p:nvPr/>
        </p:nvSpPr>
        <p:spPr>
          <a:xfrm>
            <a:off x="3124200" y="3810000"/>
            <a:ext cx="609600" cy="6096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l-GR"/>
          </a:p>
        </p:txBody>
      </p:sp>
      <p:cxnSp>
        <p:nvCxnSpPr>
          <p:cNvPr id="25" name="Straight Arrow Connector 24"/>
          <p:cNvCxnSpPr>
            <a:stCxn id="7" idx="2"/>
            <a:endCxn id="10" idx="7"/>
          </p:cNvCxnSpPr>
          <p:nvPr/>
        </p:nvCxnSpPr>
        <p:spPr>
          <a:xfrm flipH="1">
            <a:off x="3416300" y="1600200"/>
            <a:ext cx="1231900" cy="6985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7" idx="6"/>
            <a:endCxn id="11" idx="1"/>
          </p:cNvCxnSpPr>
          <p:nvPr/>
        </p:nvCxnSpPr>
        <p:spPr>
          <a:xfrm>
            <a:off x="5257800" y="1600200"/>
            <a:ext cx="1231900" cy="6985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10" idx="6"/>
            <a:endCxn id="13" idx="0"/>
          </p:cNvCxnSpPr>
          <p:nvPr/>
        </p:nvCxnSpPr>
        <p:spPr>
          <a:xfrm>
            <a:off x="3505200" y="2514600"/>
            <a:ext cx="457200" cy="533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10" idx="2"/>
            <a:endCxn id="12" idx="0"/>
          </p:cNvCxnSpPr>
          <p:nvPr/>
        </p:nvCxnSpPr>
        <p:spPr>
          <a:xfrm flipH="1">
            <a:off x="2133600" y="2514600"/>
            <a:ext cx="762000" cy="533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11" idx="2"/>
            <a:endCxn id="14" idx="0"/>
          </p:cNvCxnSpPr>
          <p:nvPr/>
        </p:nvCxnSpPr>
        <p:spPr>
          <a:xfrm flipH="1">
            <a:off x="5943600" y="2514600"/>
            <a:ext cx="457200" cy="533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11" idx="6"/>
            <a:endCxn id="15" idx="0"/>
          </p:cNvCxnSpPr>
          <p:nvPr/>
        </p:nvCxnSpPr>
        <p:spPr>
          <a:xfrm>
            <a:off x="7010400" y="2514600"/>
            <a:ext cx="609600" cy="533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12" idx="2"/>
            <a:endCxn id="16" idx="0"/>
          </p:cNvCxnSpPr>
          <p:nvPr/>
        </p:nvCxnSpPr>
        <p:spPr>
          <a:xfrm flipH="1">
            <a:off x="1447800" y="3352800"/>
            <a:ext cx="381000" cy="457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12" idx="6"/>
            <a:endCxn id="17" idx="0"/>
          </p:cNvCxnSpPr>
          <p:nvPr/>
        </p:nvCxnSpPr>
        <p:spPr>
          <a:xfrm>
            <a:off x="2438400" y="3352800"/>
            <a:ext cx="228600" cy="457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13" idx="2"/>
            <a:endCxn id="23" idx="0"/>
          </p:cNvCxnSpPr>
          <p:nvPr/>
        </p:nvCxnSpPr>
        <p:spPr>
          <a:xfrm flipH="1">
            <a:off x="3429000" y="3352800"/>
            <a:ext cx="228600" cy="457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13" idx="6"/>
            <a:endCxn id="18" idx="0"/>
          </p:cNvCxnSpPr>
          <p:nvPr/>
        </p:nvCxnSpPr>
        <p:spPr>
          <a:xfrm>
            <a:off x="4267200" y="3352800"/>
            <a:ext cx="228600" cy="457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14" idx="2"/>
            <a:endCxn id="19" idx="0"/>
          </p:cNvCxnSpPr>
          <p:nvPr/>
        </p:nvCxnSpPr>
        <p:spPr>
          <a:xfrm flipH="1">
            <a:off x="5410200" y="3352800"/>
            <a:ext cx="228600" cy="457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14" idx="6"/>
            <a:endCxn id="20" idx="0"/>
          </p:cNvCxnSpPr>
          <p:nvPr/>
        </p:nvCxnSpPr>
        <p:spPr>
          <a:xfrm>
            <a:off x="6248400" y="3352800"/>
            <a:ext cx="76200" cy="457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15" idx="2"/>
            <a:endCxn id="21" idx="0"/>
          </p:cNvCxnSpPr>
          <p:nvPr/>
        </p:nvCxnSpPr>
        <p:spPr>
          <a:xfrm flipH="1">
            <a:off x="7086600" y="3352800"/>
            <a:ext cx="228600" cy="457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15" idx="6"/>
            <a:endCxn id="22" idx="0"/>
          </p:cNvCxnSpPr>
          <p:nvPr/>
        </p:nvCxnSpPr>
        <p:spPr>
          <a:xfrm>
            <a:off x="7924800" y="3352800"/>
            <a:ext cx="228600" cy="457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039" name="TextBox 53"/>
          <p:cNvSpPr txBox="1">
            <a:spLocks noChangeArrowheads="1"/>
          </p:cNvSpPr>
          <p:nvPr/>
        </p:nvSpPr>
        <p:spPr bwMode="auto">
          <a:xfrm>
            <a:off x="685800" y="4876800"/>
            <a:ext cx="76962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>
                <a:latin typeface="Calibri" pitchFamily="34" charset="0"/>
              </a:rPr>
              <a:t>Representation of the VPLs after their insertion in the Kd-tree</a:t>
            </a:r>
            <a:endParaRPr lang="el-GR">
              <a:latin typeface="Calibri" pitchFamily="34" charset="0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 smtClean="0"/>
              <a:t>Aggregation of Additional Bounces III</a:t>
            </a:r>
            <a:endParaRPr lang="el-GR" dirty="0"/>
          </a:p>
        </p:txBody>
      </p:sp>
      <p:sp>
        <p:nvSpPr>
          <p:cNvPr id="7" name="Oval 6"/>
          <p:cNvSpPr/>
          <p:nvPr/>
        </p:nvSpPr>
        <p:spPr>
          <a:xfrm>
            <a:off x="4648200" y="1295400"/>
            <a:ext cx="609600" cy="60960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l-GR" dirty="0">
              <a:solidFill>
                <a:srgbClr val="FF0000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2895600" y="2209800"/>
            <a:ext cx="609600" cy="609600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l-GR"/>
          </a:p>
        </p:txBody>
      </p:sp>
      <p:sp>
        <p:nvSpPr>
          <p:cNvPr id="11" name="Oval 10"/>
          <p:cNvSpPr/>
          <p:nvPr/>
        </p:nvSpPr>
        <p:spPr>
          <a:xfrm>
            <a:off x="6400800" y="2209800"/>
            <a:ext cx="609600" cy="609600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l-GR" dirty="0">
              <a:solidFill>
                <a:schemeClr val="accent3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1828800" y="3048000"/>
            <a:ext cx="609600" cy="609600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l-GR"/>
          </a:p>
        </p:txBody>
      </p:sp>
      <p:sp>
        <p:nvSpPr>
          <p:cNvPr id="13" name="Oval 12"/>
          <p:cNvSpPr/>
          <p:nvPr/>
        </p:nvSpPr>
        <p:spPr>
          <a:xfrm>
            <a:off x="3657600" y="3048000"/>
            <a:ext cx="609600" cy="609600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l-GR"/>
          </a:p>
        </p:txBody>
      </p:sp>
      <p:sp>
        <p:nvSpPr>
          <p:cNvPr id="14" name="Oval 13"/>
          <p:cNvSpPr/>
          <p:nvPr/>
        </p:nvSpPr>
        <p:spPr>
          <a:xfrm>
            <a:off x="5638800" y="3048000"/>
            <a:ext cx="609600" cy="609600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l-GR"/>
          </a:p>
        </p:txBody>
      </p:sp>
      <p:sp>
        <p:nvSpPr>
          <p:cNvPr id="15" name="Oval 14"/>
          <p:cNvSpPr/>
          <p:nvPr/>
        </p:nvSpPr>
        <p:spPr>
          <a:xfrm>
            <a:off x="7315200" y="3048000"/>
            <a:ext cx="609600" cy="609600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l-GR"/>
          </a:p>
        </p:txBody>
      </p:sp>
      <p:sp>
        <p:nvSpPr>
          <p:cNvPr id="16" name="Oval 15"/>
          <p:cNvSpPr/>
          <p:nvPr/>
        </p:nvSpPr>
        <p:spPr>
          <a:xfrm>
            <a:off x="1143000" y="3810000"/>
            <a:ext cx="609600" cy="6096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l-GR"/>
          </a:p>
        </p:txBody>
      </p:sp>
      <p:sp>
        <p:nvSpPr>
          <p:cNvPr id="17" name="Oval 16"/>
          <p:cNvSpPr/>
          <p:nvPr/>
        </p:nvSpPr>
        <p:spPr>
          <a:xfrm>
            <a:off x="2362200" y="3810000"/>
            <a:ext cx="609600" cy="6096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l-GR"/>
          </a:p>
        </p:txBody>
      </p:sp>
      <p:sp>
        <p:nvSpPr>
          <p:cNvPr id="18" name="Oval 17"/>
          <p:cNvSpPr/>
          <p:nvPr/>
        </p:nvSpPr>
        <p:spPr>
          <a:xfrm>
            <a:off x="4191000" y="3810000"/>
            <a:ext cx="609600" cy="6096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l-GR"/>
          </a:p>
        </p:txBody>
      </p:sp>
      <p:sp>
        <p:nvSpPr>
          <p:cNvPr id="19" name="Oval 18"/>
          <p:cNvSpPr/>
          <p:nvPr/>
        </p:nvSpPr>
        <p:spPr>
          <a:xfrm>
            <a:off x="5105400" y="3810000"/>
            <a:ext cx="609600" cy="6096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l-GR"/>
          </a:p>
        </p:txBody>
      </p:sp>
      <p:sp>
        <p:nvSpPr>
          <p:cNvPr id="20" name="Oval 19"/>
          <p:cNvSpPr/>
          <p:nvPr/>
        </p:nvSpPr>
        <p:spPr>
          <a:xfrm>
            <a:off x="6019800" y="3810000"/>
            <a:ext cx="609600" cy="6096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l-GR"/>
          </a:p>
        </p:txBody>
      </p:sp>
      <p:sp>
        <p:nvSpPr>
          <p:cNvPr id="21" name="Oval 20"/>
          <p:cNvSpPr/>
          <p:nvPr/>
        </p:nvSpPr>
        <p:spPr>
          <a:xfrm>
            <a:off x="6781800" y="3810000"/>
            <a:ext cx="609600" cy="6096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l-GR"/>
          </a:p>
        </p:txBody>
      </p:sp>
      <p:sp>
        <p:nvSpPr>
          <p:cNvPr id="22" name="Oval 21"/>
          <p:cNvSpPr/>
          <p:nvPr/>
        </p:nvSpPr>
        <p:spPr>
          <a:xfrm>
            <a:off x="7848600" y="3810000"/>
            <a:ext cx="609600" cy="6096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l-GR"/>
          </a:p>
        </p:txBody>
      </p:sp>
      <p:sp>
        <p:nvSpPr>
          <p:cNvPr id="23" name="Oval 22"/>
          <p:cNvSpPr/>
          <p:nvPr/>
        </p:nvSpPr>
        <p:spPr>
          <a:xfrm>
            <a:off x="3124200" y="3810000"/>
            <a:ext cx="609600" cy="6096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l-GR"/>
          </a:p>
        </p:txBody>
      </p:sp>
      <p:cxnSp>
        <p:nvCxnSpPr>
          <p:cNvPr id="25" name="Straight Arrow Connector 24"/>
          <p:cNvCxnSpPr>
            <a:stCxn id="7" idx="2"/>
            <a:endCxn id="10" idx="7"/>
          </p:cNvCxnSpPr>
          <p:nvPr/>
        </p:nvCxnSpPr>
        <p:spPr>
          <a:xfrm flipH="1">
            <a:off x="3416300" y="1600200"/>
            <a:ext cx="1231900" cy="6985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7" idx="6"/>
            <a:endCxn id="11" idx="1"/>
          </p:cNvCxnSpPr>
          <p:nvPr/>
        </p:nvCxnSpPr>
        <p:spPr>
          <a:xfrm>
            <a:off x="5257800" y="1600200"/>
            <a:ext cx="1231900" cy="6985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10" idx="6"/>
            <a:endCxn id="13" idx="0"/>
          </p:cNvCxnSpPr>
          <p:nvPr/>
        </p:nvCxnSpPr>
        <p:spPr>
          <a:xfrm>
            <a:off x="3505200" y="2514600"/>
            <a:ext cx="457200" cy="533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10" idx="2"/>
            <a:endCxn id="12" idx="0"/>
          </p:cNvCxnSpPr>
          <p:nvPr/>
        </p:nvCxnSpPr>
        <p:spPr>
          <a:xfrm flipH="1">
            <a:off x="2133600" y="2514600"/>
            <a:ext cx="762000" cy="533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11" idx="2"/>
            <a:endCxn id="14" idx="0"/>
          </p:cNvCxnSpPr>
          <p:nvPr/>
        </p:nvCxnSpPr>
        <p:spPr>
          <a:xfrm flipH="1">
            <a:off x="5943600" y="2514600"/>
            <a:ext cx="457200" cy="533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11" idx="6"/>
            <a:endCxn id="15" idx="0"/>
          </p:cNvCxnSpPr>
          <p:nvPr/>
        </p:nvCxnSpPr>
        <p:spPr>
          <a:xfrm>
            <a:off x="7010400" y="2514600"/>
            <a:ext cx="609600" cy="533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12" idx="2"/>
            <a:endCxn id="16" idx="0"/>
          </p:cNvCxnSpPr>
          <p:nvPr/>
        </p:nvCxnSpPr>
        <p:spPr>
          <a:xfrm flipH="1">
            <a:off x="1447800" y="3352800"/>
            <a:ext cx="381000" cy="457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12" idx="6"/>
            <a:endCxn id="17" idx="0"/>
          </p:cNvCxnSpPr>
          <p:nvPr/>
        </p:nvCxnSpPr>
        <p:spPr>
          <a:xfrm>
            <a:off x="2438400" y="3352800"/>
            <a:ext cx="228600" cy="457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13" idx="2"/>
            <a:endCxn id="23" idx="0"/>
          </p:cNvCxnSpPr>
          <p:nvPr/>
        </p:nvCxnSpPr>
        <p:spPr>
          <a:xfrm flipH="1">
            <a:off x="3429000" y="3352800"/>
            <a:ext cx="228600" cy="457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13" idx="6"/>
            <a:endCxn id="18" idx="0"/>
          </p:cNvCxnSpPr>
          <p:nvPr/>
        </p:nvCxnSpPr>
        <p:spPr>
          <a:xfrm>
            <a:off x="4267200" y="3352800"/>
            <a:ext cx="228600" cy="457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14" idx="2"/>
            <a:endCxn id="19" idx="0"/>
          </p:cNvCxnSpPr>
          <p:nvPr/>
        </p:nvCxnSpPr>
        <p:spPr>
          <a:xfrm flipH="1">
            <a:off x="5410200" y="3352800"/>
            <a:ext cx="228600" cy="457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14" idx="6"/>
            <a:endCxn id="20" idx="0"/>
          </p:cNvCxnSpPr>
          <p:nvPr/>
        </p:nvCxnSpPr>
        <p:spPr>
          <a:xfrm>
            <a:off x="6248400" y="3352800"/>
            <a:ext cx="76200" cy="457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15" idx="2"/>
            <a:endCxn id="21" idx="0"/>
          </p:cNvCxnSpPr>
          <p:nvPr/>
        </p:nvCxnSpPr>
        <p:spPr>
          <a:xfrm flipH="1">
            <a:off x="7086600" y="3352800"/>
            <a:ext cx="228600" cy="457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15" idx="6"/>
            <a:endCxn id="22" idx="0"/>
          </p:cNvCxnSpPr>
          <p:nvPr/>
        </p:nvCxnSpPr>
        <p:spPr>
          <a:xfrm>
            <a:off x="7924800" y="3352800"/>
            <a:ext cx="228600" cy="457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533400" y="2514600"/>
            <a:ext cx="8610600" cy="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4064" name="TextBox 35"/>
          <p:cNvSpPr txBox="1">
            <a:spLocks noChangeArrowheads="1"/>
          </p:cNvSpPr>
          <p:nvPr/>
        </p:nvSpPr>
        <p:spPr bwMode="auto">
          <a:xfrm>
            <a:off x="533400" y="1981200"/>
            <a:ext cx="12192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dirty="0">
                <a:latin typeface="Calibri" pitchFamily="34" charset="0"/>
              </a:rPr>
              <a:t>k depth</a:t>
            </a:r>
            <a:endParaRPr lang="el-GR" dirty="0">
              <a:latin typeface="Calibri" pitchFamily="34" charset="0"/>
            </a:endParaRPr>
          </a:p>
        </p:txBody>
      </p:sp>
      <p:sp>
        <p:nvSpPr>
          <p:cNvPr id="44065" name="TextBox 37"/>
          <p:cNvSpPr txBox="1">
            <a:spLocks noChangeArrowheads="1"/>
          </p:cNvSpPr>
          <p:nvPr/>
        </p:nvSpPr>
        <p:spPr bwMode="auto">
          <a:xfrm>
            <a:off x="2667000" y="4800600"/>
            <a:ext cx="42672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>
                <a:latin typeface="Calibri" pitchFamily="34" charset="0"/>
              </a:rPr>
              <a:t>An aggregation depth is selected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 smtClean="0"/>
              <a:t>Aggregation of Additional Bounces IV</a:t>
            </a:r>
            <a:endParaRPr lang="el-GR" dirty="0"/>
          </a:p>
        </p:txBody>
      </p:sp>
      <p:sp>
        <p:nvSpPr>
          <p:cNvPr id="7" name="Oval 6"/>
          <p:cNvSpPr/>
          <p:nvPr/>
        </p:nvSpPr>
        <p:spPr>
          <a:xfrm>
            <a:off x="4648200" y="1295400"/>
            <a:ext cx="609600" cy="60960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l-GR" dirty="0">
              <a:solidFill>
                <a:srgbClr val="FF0000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2895600" y="2209800"/>
            <a:ext cx="609600" cy="609600"/>
          </a:xfrm>
          <a:prstGeom prst="ellips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l-GR"/>
          </a:p>
        </p:txBody>
      </p:sp>
      <p:sp>
        <p:nvSpPr>
          <p:cNvPr id="11" name="Oval 10"/>
          <p:cNvSpPr/>
          <p:nvPr/>
        </p:nvSpPr>
        <p:spPr>
          <a:xfrm>
            <a:off x="6400800" y="2209800"/>
            <a:ext cx="609600" cy="609600"/>
          </a:xfrm>
          <a:prstGeom prst="ellips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l-GR" dirty="0">
              <a:solidFill>
                <a:schemeClr val="accent3"/>
              </a:solidFill>
            </a:endParaRPr>
          </a:p>
        </p:txBody>
      </p:sp>
      <p:cxnSp>
        <p:nvCxnSpPr>
          <p:cNvPr id="25" name="Straight Arrow Connector 24"/>
          <p:cNvCxnSpPr>
            <a:stCxn id="7" idx="2"/>
            <a:endCxn id="10" idx="7"/>
          </p:cNvCxnSpPr>
          <p:nvPr/>
        </p:nvCxnSpPr>
        <p:spPr>
          <a:xfrm flipH="1">
            <a:off x="3416300" y="1600200"/>
            <a:ext cx="1231900" cy="6985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7" idx="6"/>
            <a:endCxn id="11" idx="1"/>
          </p:cNvCxnSpPr>
          <p:nvPr/>
        </p:nvCxnSpPr>
        <p:spPr>
          <a:xfrm>
            <a:off x="5257800" y="1600200"/>
            <a:ext cx="1231900" cy="6985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071" name="TextBox 37"/>
          <p:cNvSpPr txBox="1">
            <a:spLocks noChangeArrowheads="1"/>
          </p:cNvSpPr>
          <p:nvPr/>
        </p:nvSpPr>
        <p:spPr bwMode="auto">
          <a:xfrm>
            <a:off x="609600" y="4114800"/>
            <a:ext cx="7696200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dirty="0">
                <a:latin typeface="Calibri" pitchFamily="34" charset="0"/>
              </a:rPr>
              <a:t>The VPLs after the aggregation. The radiance of the </a:t>
            </a:r>
            <a:r>
              <a:rPr lang="en-US" dirty="0" smtClean="0">
                <a:latin typeface="Calibri" pitchFamily="34" charset="0"/>
              </a:rPr>
              <a:t>two last levels </a:t>
            </a:r>
            <a:r>
              <a:rPr lang="en-US" dirty="0">
                <a:latin typeface="Calibri" pitchFamily="34" charset="0"/>
              </a:rPr>
              <a:t>is added to the respective ancestor.</a:t>
            </a:r>
            <a:endParaRPr lang="el-GR" dirty="0"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 smtClean="0"/>
              <a:t>Aggregation of Additional Bounces V</a:t>
            </a:r>
            <a:endParaRPr lang="el-GR" dirty="0"/>
          </a:p>
        </p:txBody>
      </p:sp>
      <p:sp>
        <p:nvSpPr>
          <p:cNvPr id="46082" name="TextBox 4"/>
          <p:cNvSpPr txBox="1">
            <a:spLocks noChangeArrowheads="1"/>
          </p:cNvSpPr>
          <p:nvPr/>
        </p:nvSpPr>
        <p:spPr bwMode="auto">
          <a:xfrm>
            <a:off x="1143000" y="6400800"/>
            <a:ext cx="74676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600" dirty="0">
                <a:latin typeface="Calibri" pitchFamily="34" charset="0"/>
              </a:rPr>
              <a:t>The cornel box after the aggregation of the 2</a:t>
            </a:r>
            <a:r>
              <a:rPr lang="en-US" sz="1600" baseline="30000" dirty="0">
                <a:latin typeface="Calibri" pitchFamily="34" charset="0"/>
              </a:rPr>
              <a:t>nd</a:t>
            </a:r>
            <a:r>
              <a:rPr lang="en-US" sz="1600" dirty="0">
                <a:latin typeface="Calibri" pitchFamily="34" charset="0"/>
              </a:rPr>
              <a:t> bounce. Now only </a:t>
            </a:r>
            <a:r>
              <a:rPr lang="en-US" sz="1600" dirty="0" smtClean="0">
                <a:latin typeface="Calibri" pitchFamily="34" charset="0"/>
              </a:rPr>
              <a:t>412 </a:t>
            </a:r>
            <a:r>
              <a:rPr lang="en-US" sz="1600" dirty="0">
                <a:latin typeface="Calibri" pitchFamily="34" charset="0"/>
              </a:rPr>
              <a:t>VPLs remain.</a:t>
            </a:r>
            <a:endParaRPr lang="el-GR" sz="1600" dirty="0">
              <a:latin typeface="Calibri" pitchFamily="34" charset="0"/>
            </a:endParaRPr>
          </a:p>
        </p:txBody>
      </p:sp>
      <p:pic>
        <p:nvPicPr>
          <p:cNvPr id="6" name="Content Placeholder 5" descr="cornel_optixAggr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rcRect l="9593" r="9593"/>
          <a:stretch>
            <a:fillRect/>
          </a:stretch>
        </p:blipFill>
        <p:spPr>
          <a:xfrm>
            <a:off x="2055075" y="1143000"/>
            <a:ext cx="5033851" cy="4983163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 I</a:t>
            </a:r>
            <a:endParaRPr lang="el-GR" dirty="0" smtClean="0"/>
          </a:p>
        </p:txBody>
      </p:sp>
      <p:sp>
        <p:nvSpPr>
          <p:cNvPr id="47106" name="TextBox 4"/>
          <p:cNvSpPr txBox="1">
            <a:spLocks noChangeArrowheads="1"/>
          </p:cNvSpPr>
          <p:nvPr/>
        </p:nvSpPr>
        <p:spPr bwMode="auto">
          <a:xfrm>
            <a:off x="1066800" y="6172200"/>
            <a:ext cx="73914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 dirty="0">
                <a:latin typeface="Calibri" pitchFamily="34" charset="0"/>
              </a:rPr>
              <a:t>This video demonstrates our results on the cornel box, using a 32x32 RSM. The </a:t>
            </a:r>
            <a:r>
              <a:rPr lang="en-US" sz="1400" dirty="0" smtClean="0">
                <a:latin typeface="Calibri" pitchFamily="34" charset="0"/>
              </a:rPr>
              <a:t>scene is rendered at about 13 FPS</a:t>
            </a:r>
            <a:r>
              <a:rPr lang="en-US" sz="1400" dirty="0" smtClean="0">
                <a:latin typeface="Calibri" pitchFamily="34" charset="0"/>
              </a:rPr>
              <a:t>.</a:t>
            </a:r>
            <a:endParaRPr lang="el-GR" sz="1400" dirty="0">
              <a:latin typeface="Calibri" pitchFamily="34" charset="0"/>
            </a:endParaRPr>
          </a:p>
        </p:txBody>
      </p:sp>
      <p:pic>
        <p:nvPicPr>
          <p:cNvPr id="10" name="cornel_final_32_32.avi">
            <a:hlinkClick r:id="" action="ppaction://media"/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 cstate="print"/>
          <a:stretch>
            <a:fillRect/>
          </a:stretch>
        </p:blipFill>
        <p:spPr>
          <a:xfrm>
            <a:off x="1371600" y="1066800"/>
            <a:ext cx="6115050" cy="508998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267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 II</a:t>
            </a:r>
            <a:endParaRPr lang="el-GR" dirty="0"/>
          </a:p>
        </p:txBody>
      </p:sp>
      <p:sp>
        <p:nvSpPr>
          <p:cNvPr id="7" name="TextBox 6"/>
          <p:cNvSpPr txBox="1"/>
          <p:nvPr/>
        </p:nvSpPr>
        <p:spPr>
          <a:xfrm>
            <a:off x="1371600" y="6119336"/>
            <a:ext cx="64008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Here we have a scene with occlusion rendered using 128x128 RSM and lit </a:t>
            </a:r>
            <a:r>
              <a:rPr lang="en-US" sz="1400" smtClean="0"/>
              <a:t>by 394 </a:t>
            </a:r>
            <a:r>
              <a:rPr lang="en-US" sz="1400" dirty="0" smtClean="0"/>
              <a:t>VPLs. Despite the much larger size of the RSM the scene was still rendered with more than 10 fps.</a:t>
            </a:r>
            <a:endParaRPr lang="el-GR" sz="1400" dirty="0"/>
          </a:p>
        </p:txBody>
      </p:sp>
      <p:pic>
        <p:nvPicPr>
          <p:cNvPr id="8" name="Content Placeholder 7" descr="AP_128_128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rcRect l="2694" t="6734"/>
          <a:stretch>
            <a:fillRect/>
          </a:stretch>
        </p:blipFill>
        <p:spPr>
          <a:xfrm>
            <a:off x="1143000" y="1143000"/>
            <a:ext cx="6459483" cy="49530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l-G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[1]: KELLER, A. 1997. Instant </a:t>
            </a:r>
            <a:r>
              <a:rPr lang="en-US" dirty="0" err="1" smtClean="0"/>
              <a:t>radiosity</a:t>
            </a:r>
            <a:r>
              <a:rPr lang="en-US" dirty="0" smtClean="0"/>
              <a:t>. In Proceedings of SIGGRAPH 97, Computer Graphics Proceedings, Annual Conference Series, 49–56.</a:t>
            </a:r>
          </a:p>
          <a:p>
            <a:r>
              <a:rPr lang="en-US" dirty="0" smtClean="0"/>
              <a:t>[2]: DACHSBACHER, C., AND STAMMINGER, M. 2005. Reflective Shadow Maps. In Proc. of the Symposium on Interactive 3D Graphics and Games, 203–213.</a:t>
            </a:r>
            <a:endParaRPr lang="el-GR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The Rendering Equation</a:t>
            </a:r>
            <a:endParaRPr lang="el-GR" smtClean="0"/>
          </a:p>
        </p:txBody>
      </p:sp>
      <p:sp>
        <p:nvSpPr>
          <p:cNvPr id="1032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l-GR">
              <a:latin typeface="Calibri" pitchFamily="34" charset="0"/>
            </a:endParaRPr>
          </a:p>
        </p:txBody>
      </p:sp>
      <p:graphicFrame>
        <p:nvGraphicFramePr>
          <p:cNvPr id="1029" name="Object 5"/>
          <p:cNvGraphicFramePr>
            <a:graphicFrameLocks noChangeAspect="1"/>
          </p:cNvGraphicFramePr>
          <p:nvPr/>
        </p:nvGraphicFramePr>
        <p:xfrm>
          <a:off x="-223838" y="3502025"/>
          <a:ext cx="9610726" cy="1050925"/>
        </p:xfrm>
        <a:graphic>
          <a:graphicData uri="http://schemas.openxmlformats.org/presentationml/2006/ole">
            <p:oleObj spid="_x0000_s1029" name="Document" r:id="rId3" imgW="5690648" imgH="620442" progId="Word.Document.12">
              <p:embed/>
            </p:oleObj>
          </a:graphicData>
        </a:graphic>
      </p:graphicFrame>
      <p:graphicFrame>
        <p:nvGraphicFramePr>
          <p:cNvPr id="1030" name="Object 6"/>
          <p:cNvGraphicFramePr>
            <a:graphicFrameLocks noChangeAspect="1"/>
          </p:cNvGraphicFramePr>
          <p:nvPr/>
        </p:nvGraphicFramePr>
        <p:xfrm>
          <a:off x="-228600" y="5029200"/>
          <a:ext cx="9372600" cy="957263"/>
        </p:xfrm>
        <a:graphic>
          <a:graphicData uri="http://schemas.openxmlformats.org/presentationml/2006/ole">
            <p:oleObj spid="_x0000_s1030" name="Document" r:id="rId4" imgW="5271188" imgH="528325" progId="Word.Document.12">
              <p:embed/>
            </p:oleObj>
          </a:graphicData>
        </a:graphic>
      </p:graphicFrame>
      <p:sp>
        <p:nvSpPr>
          <p:cNvPr id="1033" name="TextBox 9"/>
          <p:cNvSpPr txBox="1">
            <a:spLocks noChangeArrowheads="1"/>
          </p:cNvSpPr>
          <p:nvPr/>
        </p:nvSpPr>
        <p:spPr bwMode="auto">
          <a:xfrm>
            <a:off x="304800" y="1828800"/>
            <a:ext cx="8610600" cy="155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buFont typeface="Arial" charset="0"/>
              <a:buChar char="•"/>
            </a:pPr>
            <a:r>
              <a:rPr lang="en-US" sz="2400" dirty="0">
                <a:latin typeface="Calibri" pitchFamily="34" charset="0"/>
              </a:rPr>
              <a:t>Expresses the balance of light distribution in a 3D scene</a:t>
            </a:r>
          </a:p>
          <a:p>
            <a:pPr>
              <a:buFont typeface="Arial" charset="0"/>
              <a:buChar char="•"/>
            </a:pPr>
            <a:r>
              <a:rPr lang="en-US" sz="2400" dirty="0">
                <a:latin typeface="Calibri" pitchFamily="34" charset="0"/>
              </a:rPr>
              <a:t>Considers:</a:t>
            </a:r>
          </a:p>
          <a:p>
            <a:pPr lvl="1">
              <a:buFont typeface="Wingdings" pitchFamily="2" charset="2"/>
              <a:buChar char="§"/>
            </a:pPr>
            <a:r>
              <a:rPr lang="en-US" sz="2400" dirty="0">
                <a:latin typeface="Calibri" pitchFamily="34" charset="0"/>
              </a:rPr>
              <a:t> photometric attributes of light sources</a:t>
            </a:r>
          </a:p>
          <a:p>
            <a:pPr lvl="1">
              <a:buFont typeface="Wingdings" pitchFamily="2" charset="2"/>
              <a:buChar char="§"/>
            </a:pPr>
            <a:r>
              <a:rPr lang="en-US" sz="2400" dirty="0">
                <a:latin typeface="Calibri" pitchFamily="34" charset="0"/>
              </a:rPr>
              <a:t>Material reflectivity (BRDF)</a:t>
            </a:r>
            <a:endParaRPr lang="el-GR" sz="2400" dirty="0">
              <a:latin typeface="Calibri" pitchFamily="34" charset="0"/>
            </a:endParaRPr>
          </a:p>
        </p:txBody>
      </p:sp>
      <p:sp>
        <p:nvSpPr>
          <p:cNvPr id="1034" name="TextBox 6"/>
          <p:cNvSpPr txBox="1">
            <a:spLocks noChangeArrowheads="1"/>
          </p:cNvSpPr>
          <p:nvPr/>
        </p:nvSpPr>
        <p:spPr bwMode="auto">
          <a:xfrm>
            <a:off x="685800" y="4419600"/>
            <a:ext cx="66294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i="1" dirty="0" smtClean="0">
                <a:latin typeface="Calibri" pitchFamily="34" charset="0"/>
              </a:rPr>
              <a:t>Integration domain </a:t>
            </a:r>
            <a:r>
              <a:rPr lang="en-US" b="1" i="1" dirty="0" smtClean="0">
                <a:latin typeface="Calibri" pitchFamily="34" charset="0"/>
              </a:rPr>
              <a:t>S</a:t>
            </a:r>
            <a:r>
              <a:rPr lang="en-US" i="1" dirty="0" smtClean="0">
                <a:latin typeface="Calibri" pitchFamily="34" charset="0"/>
              </a:rPr>
              <a:t> </a:t>
            </a:r>
            <a:r>
              <a:rPr lang="en-US" i="1" dirty="0">
                <a:latin typeface="Calibri" pitchFamily="34" charset="0"/>
              </a:rPr>
              <a:t>includes all </a:t>
            </a:r>
            <a:r>
              <a:rPr lang="en-US" b="1" i="1" dirty="0">
                <a:latin typeface="Calibri" pitchFamily="34" charset="0"/>
              </a:rPr>
              <a:t>y</a:t>
            </a:r>
            <a:r>
              <a:rPr lang="en-US" i="1" dirty="0">
                <a:latin typeface="Calibri" pitchFamily="34" charset="0"/>
              </a:rPr>
              <a:t> points of the scene surfaces.</a:t>
            </a:r>
            <a:endParaRPr lang="el-GR" i="1" dirty="0"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Radiosity I</a:t>
            </a:r>
            <a:endParaRPr lang="el-GR" smtClean="0"/>
          </a:p>
        </p:txBody>
      </p:sp>
      <p:sp>
        <p:nvSpPr>
          <p:cNvPr id="18434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One of the first approaches to Global Illumination</a:t>
            </a:r>
          </a:p>
          <a:p>
            <a:r>
              <a:rPr lang="en-US" smtClean="0"/>
              <a:t>Assumes all surfaces are diffuse reflectors</a:t>
            </a:r>
          </a:p>
          <a:p>
            <a:r>
              <a:rPr lang="en-US" smtClean="0"/>
              <a:t>All light which is not absorbed by a surface is reflected onto other surfaces (conservation of energy)</a:t>
            </a:r>
          </a:p>
          <a:p>
            <a:endParaRPr lang="el-GR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Radiosity II</a:t>
            </a:r>
            <a:endParaRPr lang="el-GR" smtClean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000" smtClean="0"/>
              <a:t>Algorithm overview</a:t>
            </a:r>
          </a:p>
          <a:p>
            <a:pPr lvl="1">
              <a:lnSpc>
                <a:spcPct val="90000"/>
              </a:lnSpc>
            </a:pPr>
            <a:r>
              <a:rPr lang="en-US" sz="2600" smtClean="0"/>
              <a:t>Surfaces are subdivided into smaller patches</a:t>
            </a:r>
          </a:p>
          <a:p>
            <a:pPr lvl="1">
              <a:lnSpc>
                <a:spcPct val="90000"/>
              </a:lnSpc>
            </a:pPr>
            <a:r>
              <a:rPr lang="en-US" sz="2600" smtClean="0"/>
              <a:t>A form factor for each pair of surfaces is computed. Represents the amount of light exchanged between them.</a:t>
            </a:r>
          </a:p>
          <a:p>
            <a:pPr lvl="1">
              <a:lnSpc>
                <a:spcPct val="90000"/>
              </a:lnSpc>
            </a:pPr>
            <a:r>
              <a:rPr lang="en-US" sz="2600" smtClean="0"/>
              <a:t>Form factors are used as coefficients in a discrete form of the rendering equation, which yields a linear system of equations. Solving this system yields the radiosity (brightness) of each patch.</a:t>
            </a:r>
          </a:p>
          <a:p>
            <a:pPr>
              <a:lnSpc>
                <a:spcPct val="90000"/>
              </a:lnSpc>
            </a:pPr>
            <a:r>
              <a:rPr lang="en-US" sz="3000" smtClean="0"/>
              <a:t>High number of form factors makes the method suitable only for static scenes.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Instant </a:t>
            </a:r>
            <a:r>
              <a:rPr lang="en-US" dirty="0" err="1" smtClean="0"/>
              <a:t>Radiosity</a:t>
            </a:r>
            <a:r>
              <a:rPr lang="en-US" dirty="0" smtClean="0"/>
              <a:t> I [1]</a:t>
            </a:r>
            <a:endParaRPr lang="el-GR" dirty="0" smtClean="0"/>
          </a:p>
        </p:txBody>
      </p:sp>
      <p:sp>
        <p:nvSpPr>
          <p:cNvPr id="20482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Offers an approach using features of </a:t>
            </a:r>
            <a:r>
              <a:rPr lang="en-US" dirty="0" err="1" smtClean="0"/>
              <a:t>radiosity</a:t>
            </a:r>
            <a:endParaRPr lang="en-US" dirty="0" smtClean="0"/>
          </a:p>
          <a:p>
            <a:r>
              <a:rPr lang="en-US" dirty="0" smtClean="0"/>
              <a:t>Can be used for real-time rendering</a:t>
            </a:r>
          </a:p>
          <a:p>
            <a:r>
              <a:rPr lang="en-US" dirty="0" smtClean="0"/>
              <a:t>Also assumes all surfaces are diffuse reflectors</a:t>
            </a:r>
          </a:p>
          <a:p>
            <a:r>
              <a:rPr lang="en-US" dirty="0" smtClean="0"/>
              <a:t>Avoids form factors</a:t>
            </a:r>
          </a:p>
          <a:p>
            <a:r>
              <a:rPr lang="en-US" dirty="0" smtClean="0"/>
              <a:t>Uses simple point lights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Instant Radiosity II</a:t>
            </a:r>
            <a:endParaRPr lang="el-GR" smtClean="0"/>
          </a:p>
        </p:txBody>
      </p:sp>
      <p:sp>
        <p:nvSpPr>
          <p:cNvPr id="2150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Overview:</a:t>
            </a:r>
          </a:p>
          <a:p>
            <a:pPr marL="971550" lvl="1" indent="-514350">
              <a:buFont typeface="Calibri" pitchFamily="34" charset="0"/>
              <a:buAutoNum type="arabicPeriod"/>
            </a:pPr>
            <a:r>
              <a:rPr lang="en-US" dirty="0" smtClean="0"/>
              <a:t>Photons are traced from the light source into the scene</a:t>
            </a:r>
          </a:p>
          <a:p>
            <a:pPr marL="971550" lvl="1" indent="-514350">
              <a:buFont typeface="Calibri" pitchFamily="34" charset="0"/>
              <a:buAutoNum type="arabicPeriod"/>
            </a:pPr>
            <a:r>
              <a:rPr lang="en-US" dirty="0" smtClean="0"/>
              <a:t>Each path vertex is treated as a Virtual Point Light (VPL)</a:t>
            </a:r>
          </a:p>
          <a:p>
            <a:pPr marL="971550" lvl="1" indent="-514350">
              <a:buFont typeface="Calibri" pitchFamily="34" charset="0"/>
              <a:buAutoNum type="arabicPeriod"/>
            </a:pPr>
            <a:r>
              <a:rPr lang="en-US" dirty="0" smtClean="0"/>
              <a:t>The scene is rendered with shadows, once for each VPL</a:t>
            </a:r>
          </a:p>
          <a:p>
            <a:pPr marL="971550" lvl="1" indent="-514350">
              <a:buFont typeface="Calibri" pitchFamily="34" charset="0"/>
              <a:buAutoNum type="arabicPeriod"/>
            </a:pPr>
            <a:r>
              <a:rPr lang="en-US" dirty="0" smtClean="0"/>
              <a:t>The final GI results from the </a:t>
            </a:r>
            <a:r>
              <a:rPr lang="en-US" smtClean="0"/>
              <a:t>accumulated results </a:t>
            </a:r>
            <a:r>
              <a:rPr lang="en-US" dirty="0" smtClean="0"/>
              <a:t>of the VPL-lit scene.</a:t>
            </a:r>
            <a:endParaRPr lang="el-GR" dirty="0" smtClean="0"/>
          </a:p>
          <a:p>
            <a:endParaRPr lang="el-GR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Instant Radiosity III</a:t>
            </a:r>
            <a:endParaRPr lang="el-GR" smtClean="0"/>
          </a:p>
        </p:txBody>
      </p:sp>
      <p:sp>
        <p:nvSpPr>
          <p:cNvPr id="22530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VPLs are computed on each frame</a:t>
            </a:r>
          </a:p>
          <a:p>
            <a:pPr lvl="1"/>
            <a:r>
              <a:rPr lang="en-US" smtClean="0"/>
              <a:t>Allows dynamic lights</a:t>
            </a:r>
          </a:p>
          <a:p>
            <a:pPr lvl="1"/>
            <a:r>
              <a:rPr lang="en-US" smtClean="0"/>
              <a:t>Allows dynamic geometry</a:t>
            </a:r>
          </a:p>
          <a:p>
            <a:pPr lvl="1"/>
            <a:r>
              <a:rPr lang="en-US" smtClean="0"/>
              <a:t>Can be quite costly</a:t>
            </a:r>
          </a:p>
          <a:p>
            <a:r>
              <a:rPr lang="en-US" smtClean="0"/>
              <a:t>The quality of the result depends on the number of VPLs</a:t>
            </a:r>
          </a:p>
          <a:p>
            <a:r>
              <a:rPr lang="en-US" smtClean="0"/>
              <a:t>The algorithm is only used to create the indirect illumination</a:t>
            </a:r>
            <a:endParaRPr lang="el-GR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2024</TotalTime>
  <Words>1711</Words>
  <Application>Microsoft Office PowerPoint</Application>
  <PresentationFormat>On-screen Show (4:3)</PresentationFormat>
  <Paragraphs>177</Paragraphs>
  <Slides>39</Slides>
  <Notes>0</Notes>
  <HiddenSlides>0</HiddenSlides>
  <MMClips>1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1" baseType="lpstr">
      <vt:lpstr>Office Theme</vt:lpstr>
      <vt:lpstr>Document</vt:lpstr>
      <vt:lpstr>Substitution of Global Illumination by Virtual Point Lights for Interactive Cinematic Lighting</vt:lpstr>
      <vt:lpstr>Introduction I</vt:lpstr>
      <vt:lpstr>Introduction II</vt:lpstr>
      <vt:lpstr>The Rendering Equation</vt:lpstr>
      <vt:lpstr>Radiosity I</vt:lpstr>
      <vt:lpstr>Radiosity II</vt:lpstr>
      <vt:lpstr>Instant Radiosity I [1]</vt:lpstr>
      <vt:lpstr>Instant Radiosity II</vt:lpstr>
      <vt:lpstr>Instant Radiosity III</vt:lpstr>
      <vt:lpstr>Instant Radiosity and the Rendering Equation</vt:lpstr>
      <vt:lpstr>Instant Radiosity and Interactive Framerates</vt:lpstr>
      <vt:lpstr>Reflective Shadow Maps I</vt:lpstr>
      <vt:lpstr>Reflective Shadow Maps II</vt:lpstr>
      <vt:lpstr>Reflective Shadow Maps III</vt:lpstr>
      <vt:lpstr>Our Approach</vt:lpstr>
      <vt:lpstr>First-Bounce Indirect Illumination I</vt:lpstr>
      <vt:lpstr>First-Bounce Indirect Illumination II</vt:lpstr>
      <vt:lpstr>First-Bounce Indirect Illumination III</vt:lpstr>
      <vt:lpstr>First-Bounce Indirect Illumination IV</vt:lpstr>
      <vt:lpstr>First-Bounce Indirect Illumination V</vt:lpstr>
      <vt:lpstr>First-Bounce Aggregation I</vt:lpstr>
      <vt:lpstr>First-Bounce Aggregation II</vt:lpstr>
      <vt:lpstr>First-Bounce Aggregation III</vt:lpstr>
      <vt:lpstr>Similarity Metric</vt:lpstr>
      <vt:lpstr>First-Bounce Aggregation Results</vt:lpstr>
      <vt:lpstr>Attenuation Factor I</vt:lpstr>
      <vt:lpstr>Attenuation Factor II</vt:lpstr>
      <vt:lpstr>Attenuation Factor III</vt:lpstr>
      <vt:lpstr>Additional Bounces I</vt:lpstr>
      <vt:lpstr>Additional Bounces II</vt:lpstr>
      <vt:lpstr>Additional Bounces III</vt:lpstr>
      <vt:lpstr>Aggregation of Additional Bounces I</vt:lpstr>
      <vt:lpstr>Aggregation of Additional Bounces II</vt:lpstr>
      <vt:lpstr>Aggregation of Additional Bounces III</vt:lpstr>
      <vt:lpstr>Aggregation of Additional Bounces IV</vt:lpstr>
      <vt:lpstr>Aggregation of Additional Bounces V</vt:lpstr>
      <vt:lpstr>Results I</vt:lpstr>
      <vt:lpstr>Results II</vt:lpstr>
      <vt:lpstr>References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Dimitris</dc:creator>
  <cp:lastModifiedBy>Dimitris</cp:lastModifiedBy>
  <cp:revision>266</cp:revision>
  <dcterms:created xsi:type="dcterms:W3CDTF">2006-08-16T00:00:00Z</dcterms:created>
  <dcterms:modified xsi:type="dcterms:W3CDTF">2012-06-11T00:20:59Z</dcterms:modified>
</cp:coreProperties>
</file>